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257" r:id="rId2"/>
    <p:sldId id="258" r:id="rId3"/>
    <p:sldId id="273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79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308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9" r:id="rId53"/>
    <p:sldId id="310" r:id="rId54"/>
    <p:sldId id="313" r:id="rId55"/>
    <p:sldId id="312" r:id="rId56"/>
    <p:sldId id="315" r:id="rId57"/>
    <p:sldId id="311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61" r:id="rId101"/>
    <p:sldId id="362" r:id="rId102"/>
    <p:sldId id="363" r:id="rId103"/>
    <p:sldId id="364" r:id="rId104"/>
    <p:sldId id="359" r:id="rId105"/>
    <p:sldId id="358" r:id="rId106"/>
    <p:sldId id="360" r:id="rId107"/>
    <p:sldId id="365" r:id="rId108"/>
    <p:sldId id="366" r:id="rId109"/>
    <p:sldId id="367" r:id="rId110"/>
    <p:sldId id="368" r:id="rId111"/>
    <p:sldId id="369" r:id="rId112"/>
    <p:sldId id="370" r:id="rId113"/>
    <p:sldId id="372" r:id="rId114"/>
    <p:sldId id="371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117" Type="http://schemas.openxmlformats.org/officeDocument/2006/relationships/slide" Target="slides/slide116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33" Type="http://schemas.openxmlformats.org/officeDocument/2006/relationships/tableStyles" Target="tableStyles.xml" /><Relationship Id="rId16" Type="http://schemas.openxmlformats.org/officeDocument/2006/relationships/slide" Target="slides/slide15.xml" /><Relationship Id="rId107" Type="http://schemas.openxmlformats.org/officeDocument/2006/relationships/slide" Target="slides/slide106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123" Type="http://schemas.openxmlformats.org/officeDocument/2006/relationships/slide" Target="slides/slide122.xml" /><Relationship Id="rId128" Type="http://schemas.openxmlformats.org/officeDocument/2006/relationships/slide" Target="slides/slide127.xml" /><Relationship Id="rId5" Type="http://schemas.openxmlformats.org/officeDocument/2006/relationships/slide" Target="slides/slide4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105" Type="http://schemas.openxmlformats.org/officeDocument/2006/relationships/slide" Target="slides/slide104.xml" /><Relationship Id="rId113" Type="http://schemas.openxmlformats.org/officeDocument/2006/relationships/slide" Target="slides/slide112.xml" /><Relationship Id="rId118" Type="http://schemas.openxmlformats.org/officeDocument/2006/relationships/slide" Target="slides/slide117.xml" /><Relationship Id="rId126" Type="http://schemas.openxmlformats.org/officeDocument/2006/relationships/slide" Target="slides/slide125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121" Type="http://schemas.openxmlformats.org/officeDocument/2006/relationships/slide" Target="slides/slide12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103" Type="http://schemas.openxmlformats.org/officeDocument/2006/relationships/slide" Target="slides/slide102.xml" /><Relationship Id="rId108" Type="http://schemas.openxmlformats.org/officeDocument/2006/relationships/slide" Target="slides/slide107.xml" /><Relationship Id="rId116" Type="http://schemas.openxmlformats.org/officeDocument/2006/relationships/slide" Target="slides/slide115.xml" /><Relationship Id="rId124" Type="http://schemas.openxmlformats.org/officeDocument/2006/relationships/slide" Target="slides/slide123.xml" /><Relationship Id="rId129" Type="http://schemas.openxmlformats.org/officeDocument/2006/relationships/notesMaster" Target="notesMasters/notesMaster1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11" Type="http://schemas.openxmlformats.org/officeDocument/2006/relationships/slide" Target="slides/slide110.xml" /><Relationship Id="rId132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14" Type="http://schemas.openxmlformats.org/officeDocument/2006/relationships/slide" Target="slides/slide113.xml" /><Relationship Id="rId119" Type="http://schemas.openxmlformats.org/officeDocument/2006/relationships/slide" Target="slides/slide118.xml" /><Relationship Id="rId127" Type="http://schemas.openxmlformats.org/officeDocument/2006/relationships/slide" Target="slides/slide12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slide" Target="slides/slide121.xml" /><Relationship Id="rId13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109" Type="http://schemas.openxmlformats.org/officeDocument/2006/relationships/slide" Target="slides/slide10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slide" Target="slides/slide103.xml" /><Relationship Id="rId120" Type="http://schemas.openxmlformats.org/officeDocument/2006/relationships/slide" Target="slides/slide119.xml" /><Relationship Id="rId125" Type="http://schemas.openxmlformats.org/officeDocument/2006/relationships/slide" Target="slides/slide124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4" Type="http://schemas.openxmlformats.org/officeDocument/2006/relationships/slide" Target="slides/slide23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15" Type="http://schemas.openxmlformats.org/officeDocument/2006/relationships/slide" Target="slides/slide114.xml" /><Relationship Id="rId131" Type="http://schemas.openxmlformats.org/officeDocument/2006/relationships/viewProps" Target="viewProps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19" Type="http://schemas.openxmlformats.org/officeDocument/2006/relationships/slide" Target="slides/slide18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3140B-8813-4A9B-BAFD-144F80915096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C0759-6136-4B63-917C-C73AA87B1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1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B20BAF-CE7C-4754-BB83-810D111E4FC2}" type="slidenum">
              <a:rPr lang="en-US"/>
              <a:pPr/>
              <a:t>8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06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02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23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767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0767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657600" y="6553200"/>
            <a:ext cx="933450" cy="304800"/>
          </a:xfrm>
        </p:spPr>
        <p:txBody>
          <a:bodyPr/>
          <a:lstStyle>
            <a:lvl1pPr>
              <a:defRPr/>
            </a:lvl1pPr>
          </a:lstStyle>
          <a:p>
            <a:fld id="{DB6BCF76-B3BB-4F19-BCD6-4B581A2684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334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0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0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6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82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6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0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50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8547C-D8F6-43B6-AACC-CA83CFBA1B6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A908E-F4C8-4843-95A1-A12FCE6E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3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ive.org/" TargetMode="External" /><Relationship Id="rId1" Type="http://schemas.openxmlformats.org/officeDocument/2006/relationships/slideLayout" Target="../slideLayouts/slideLayout2.xml" 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ltindustries.com/new/html/frame.html" TargetMode="Externa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4.jpeg" 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&amp; Big Data Analytics</a:t>
            </a:r>
            <a:br>
              <a:rPr lang="en-US" dirty="0"/>
            </a:br>
            <a:r>
              <a:rPr lang="en-US" dirty="0"/>
              <a:t>Unit-I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G. </a:t>
            </a:r>
            <a:r>
              <a:rPr lang="en-US" dirty="0" err="1"/>
              <a:t>Paavai</a:t>
            </a:r>
            <a:r>
              <a:rPr lang="en-US" dirty="0"/>
              <a:t> </a:t>
            </a:r>
            <a:r>
              <a:rPr lang="en-US" dirty="0" err="1"/>
              <a:t>Anand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5ECB-5708-4EC5-B36F-89CB235D5566}" type="datetime1">
              <a:rPr lang="en-US" smtClean="0"/>
              <a:t>7/25/2019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130D-6F68-416C-BDC7-C4491CB8A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2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DFB69-6A14-49A3-88A8-F155B7897FFA}" type="slidenum">
              <a:rPr lang="en-US"/>
              <a:pPr/>
              <a:t>10</a:t>
            </a:fld>
            <a:endParaRPr 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Largest databases in 2003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Commercial databases:</a:t>
            </a:r>
          </a:p>
          <a:p>
            <a:pPr lvl="1"/>
            <a:r>
              <a:rPr lang="en-US"/>
              <a:t>Winter Corp. 2003 Survey: France Telecom has largest decision-support DB, ~30TB; AT&amp;T ~ 26 TB</a:t>
            </a:r>
          </a:p>
          <a:p>
            <a:r>
              <a:rPr lang="en-US"/>
              <a:t>Web</a:t>
            </a:r>
          </a:p>
          <a:p>
            <a:pPr lvl="1"/>
            <a:r>
              <a:rPr lang="en-US"/>
              <a:t>Alexa internet archive: 7 years of data, 500 TB</a:t>
            </a:r>
          </a:p>
          <a:p>
            <a:pPr lvl="1"/>
            <a:r>
              <a:rPr lang="en-US"/>
              <a:t>Google searches 4+ Billion pages, many hundreds TB </a:t>
            </a:r>
          </a:p>
          <a:p>
            <a:pPr lvl="1"/>
            <a:r>
              <a:rPr lang="en-US"/>
              <a:t>IBM WebFountain, 160 TB (2003)</a:t>
            </a:r>
          </a:p>
          <a:p>
            <a:pPr lvl="1"/>
            <a:r>
              <a:rPr lang="en-US"/>
              <a:t>Internet  Archive (</a:t>
            </a:r>
            <a:r>
              <a:rPr lang="en-US">
                <a:hlinkClick r:id="rId2"/>
              </a:rPr>
              <a:t>www.archive.org</a:t>
            </a:r>
            <a:r>
              <a:rPr lang="en-US"/>
              <a:t>),~ 300 TB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599-9C84-4A09-A3E4-16F0A260DE46}" type="datetime1">
              <a:rPr lang="en-US" smtClean="0"/>
              <a:t>7/25/2019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069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Difference of means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305799" cy="533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87355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Student’s	t-test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Student’s t-test assumes that distributions of the two populations have equal but unknown variances. </a:t>
            </a:r>
          </a:p>
          <a:p>
            <a:r>
              <a:rPr lang="en-US" dirty="0"/>
              <a:t>Suppose  n1 and n2 samples are randomly and independently selected from two populations, pop1  and pop2, respectively. </a:t>
            </a:r>
          </a:p>
          <a:p>
            <a:r>
              <a:rPr lang="en-US" dirty="0"/>
              <a:t>If each population is normally distributed with the same mean ( mu1=mu2) and with the same variance, then T (the t-statistic), given in Equation 3.1, follows a t-distribution with n1+n2-2 degrees of freedom (</a:t>
            </a:r>
            <a:r>
              <a:rPr lang="en-US" dirty="0" err="1"/>
              <a:t>df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187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5791199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188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229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7368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Difference	of	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5486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generate	random	observations	from	the	two	populations </a:t>
            </a:r>
          </a:p>
          <a:p>
            <a:pPr marL="0" indent="0">
              <a:buNone/>
            </a:pPr>
            <a:r>
              <a:rPr lang="en-US" dirty="0"/>
              <a:t>x	&lt;-	</a:t>
            </a:r>
            <a:r>
              <a:rPr lang="en-US" dirty="0" err="1"/>
              <a:t>rnorm</a:t>
            </a:r>
            <a:r>
              <a:rPr lang="en-US" dirty="0"/>
              <a:t>(10,	mean=100,	</a:t>
            </a:r>
            <a:r>
              <a:rPr lang="en-US" dirty="0" err="1"/>
              <a:t>sd</a:t>
            </a:r>
            <a:r>
              <a:rPr lang="en-US" dirty="0"/>
              <a:t>=5)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normal	distribution	 centered	at	100 </a:t>
            </a:r>
          </a:p>
          <a:p>
            <a:pPr marL="0" indent="0">
              <a:buNone/>
            </a:pPr>
            <a:r>
              <a:rPr lang="en-US" dirty="0"/>
              <a:t>y	&lt;-	</a:t>
            </a:r>
            <a:r>
              <a:rPr lang="en-US" dirty="0" err="1"/>
              <a:t>rnorm</a:t>
            </a:r>
            <a:r>
              <a:rPr lang="en-US" dirty="0"/>
              <a:t>(20,	mean=105,	</a:t>
            </a:r>
            <a:r>
              <a:rPr lang="en-US" dirty="0" err="1"/>
              <a:t>sd</a:t>
            </a:r>
            <a:r>
              <a:rPr lang="en-US" dirty="0"/>
              <a:t>=5)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normal	distribution	 centered	at	105 </a:t>
            </a:r>
          </a:p>
          <a:p>
            <a:pPr marL="0" indent="0">
              <a:buNone/>
            </a:pPr>
            <a:r>
              <a:rPr lang="en-US" dirty="0" err="1"/>
              <a:t>t.test</a:t>
            </a:r>
            <a:r>
              <a:rPr lang="en-US" dirty="0"/>
              <a:t>(x,	y,	</a:t>
            </a:r>
            <a:r>
              <a:rPr lang="en-US" dirty="0" err="1"/>
              <a:t>var.equal</a:t>
            </a:r>
            <a:r>
              <a:rPr lang="en-US" dirty="0"/>
              <a:t>=TRUE)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run	the	Student’s	t-test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Two Sample t-test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data: x and y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 = -1.7828,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 = 28, p-value = 0.08547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alternative hypothesis: true difference in means is not equal to 0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95 percent confidence interval: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-6.1611557 0.4271893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sample estimates: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 of x mean of y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102.2136 105.0806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48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6868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7311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Because the alternative hypothesis is that the means are not equal (mu1 not equal to mu2 ), the possibilities of both mu1&gt;mu2  and mu1&lt;mu2  need to be considered. </a:t>
            </a:r>
          </a:p>
          <a:p>
            <a:r>
              <a:rPr lang="en-US" dirty="0"/>
              <a:t>This form of Student’s t-test is known as a </a:t>
            </a:r>
            <a:r>
              <a:rPr lang="en-US" b="1" dirty="0"/>
              <a:t>two-sided hypothesis test</a:t>
            </a:r>
            <a:r>
              <a:rPr lang="en-US" dirty="0"/>
              <a:t>, and it is necessary for the sum of the probabilities under both tails of the t- distribution to equal the significance level. </a:t>
            </a:r>
          </a:p>
        </p:txBody>
      </p:sp>
    </p:spTree>
    <p:extLst>
      <p:ext uri="{BB962C8B-B14F-4D97-AF65-F5344CB8AC3E}">
        <p14:creationId xmlns:p14="http://schemas.microsoft.com/office/powerpoint/2010/main" val="14709004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2296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482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However, based on the p-value, </a:t>
            </a:r>
            <a:r>
              <a:rPr lang="en-US" dirty="0">
                <a:solidFill>
                  <a:srgbClr val="FF0000"/>
                </a:solidFill>
              </a:rPr>
              <a:t>if the significance level was chosen to be 0.10,</a:t>
            </a:r>
            <a:r>
              <a:rPr lang="en-US" dirty="0"/>
              <a:t> instead of 0.05, the null hypothesis would be rejected. </a:t>
            </a:r>
          </a:p>
          <a:p>
            <a:r>
              <a:rPr lang="en-US" dirty="0"/>
              <a:t>A key assumption in using Student’s t-test is that the population variances are equal. In the previous example, the </a:t>
            </a:r>
            <a:r>
              <a:rPr lang="en-US" dirty="0" err="1"/>
              <a:t>t.test</a:t>
            </a:r>
            <a:r>
              <a:rPr lang="en-US" dirty="0"/>
              <a:t>() function call includes </a:t>
            </a:r>
            <a:r>
              <a:rPr lang="en-US" dirty="0" err="1">
                <a:solidFill>
                  <a:srgbClr val="FF0000"/>
                </a:solidFill>
              </a:rPr>
              <a:t>var.equal</a:t>
            </a:r>
            <a:r>
              <a:rPr lang="en-US" dirty="0">
                <a:solidFill>
                  <a:srgbClr val="FF0000"/>
                </a:solidFill>
              </a:rPr>
              <a:t>=TRUE </a:t>
            </a:r>
            <a:r>
              <a:rPr lang="en-US" dirty="0"/>
              <a:t>to specify that equality of the variances should be assumed.</a:t>
            </a:r>
          </a:p>
          <a:p>
            <a:r>
              <a:rPr lang="en-US" dirty="0"/>
              <a:t>If that assumption is not appropriate, then </a:t>
            </a:r>
            <a:r>
              <a:rPr lang="en-US" dirty="0">
                <a:solidFill>
                  <a:srgbClr val="FF0000"/>
                </a:solidFill>
              </a:rPr>
              <a:t>Welch’s t-test </a:t>
            </a:r>
            <a:r>
              <a:rPr lang="en-US" dirty="0"/>
              <a:t>should be used.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5734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Welch’s	t-test</a:t>
            </a:r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534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53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861A6-3961-48AB-8EBF-4D46058C43D0}" type="slidenum">
              <a:rPr lang="en-US"/>
              <a:pPr/>
              <a:t>11</a:t>
            </a:fld>
            <a:endParaRPr lang="en-US"/>
          </a:p>
        </p:txBody>
      </p:sp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Growth</a:t>
            </a:r>
          </a:p>
        </p:txBody>
      </p:sp>
      <p:pic>
        <p:nvPicPr>
          <p:cNvPr id="303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4267200" cy="346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3109" name="Text Box 5"/>
          <p:cNvSpPr txBox="1">
            <a:spLocks noChangeArrowheads="1"/>
          </p:cNvSpPr>
          <p:nvPr/>
        </p:nvSpPr>
        <p:spPr bwMode="auto">
          <a:xfrm>
            <a:off x="685800" y="4953000"/>
            <a:ext cx="6678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In 2 years, the size of the largest database TRIPLED!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BE0-9988-4DCD-909F-FB2690F27F7B}" type="datetime1">
              <a:rPr lang="en-US" smtClean="0"/>
              <a:t>7/25/2019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381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t.test</a:t>
            </a:r>
            <a:r>
              <a:rPr lang="en-US" dirty="0"/>
              <a:t>(x,	y,	</a:t>
            </a:r>
            <a:r>
              <a:rPr lang="en-US" b="1" u="sng" dirty="0" err="1"/>
              <a:t>var.equal</a:t>
            </a:r>
            <a:r>
              <a:rPr lang="en-US" b="1" u="sng" dirty="0"/>
              <a:t>=FALSE</a:t>
            </a:r>
            <a:r>
              <a:rPr lang="en-US" dirty="0"/>
              <a:t>)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run	the	Welch’s	t-test Welch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Two	Sample	t-test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data:	x	and	y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	=	-1.6596,	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	=	15.118,	p-value	=	0.1176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alternative	hypothesis:	true	difference	in	means	is	not	equal	to	0 </a:t>
            </a:r>
          </a:p>
          <a:p>
            <a:pPr marL="514350" indent="-514350">
              <a:buAutoNum type="arabicPlain" startAt="95"/>
            </a:pPr>
            <a:r>
              <a:rPr lang="en-US" dirty="0">
                <a:solidFill>
                  <a:srgbClr val="FF0000"/>
                </a:solidFill>
              </a:rPr>
              <a:t>percent	confidence	interval: </a:t>
            </a:r>
          </a:p>
          <a:p>
            <a:pPr marL="514350" indent="-514350">
              <a:buAutoNum type="arabicPlain" startAt="95"/>
            </a:pPr>
            <a:r>
              <a:rPr lang="en-US" dirty="0">
                <a:solidFill>
                  <a:srgbClr val="FF0000"/>
                </a:solidFill>
              </a:rPr>
              <a:t>-6.546629	0.812663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sample	estimates: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	of	x	mean	of	y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102.2136	105.0806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14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	degrees	of	freedom	for	Welch’s	t-test	is	defined	in Equation	3.3.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52800"/>
            <a:ext cx="4952999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4687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 confidence interval </a:t>
            </a:r>
            <a:r>
              <a:rPr lang="en-US" dirty="0"/>
              <a:t>is an interval estimate of a population parameter or characteristic based on sample data.</a:t>
            </a:r>
          </a:p>
          <a:p>
            <a:r>
              <a:rPr lang="en-US" dirty="0"/>
              <a:t>A key assumption in both the Student’s and Welch’s t-test is that the relevant population attribute is </a:t>
            </a:r>
            <a:r>
              <a:rPr lang="en-US" dirty="0">
                <a:solidFill>
                  <a:srgbClr val="FF0000"/>
                </a:solidFill>
              </a:rPr>
              <a:t>normally distributed. </a:t>
            </a:r>
          </a:p>
          <a:p>
            <a:r>
              <a:rPr lang="en-US" dirty="0"/>
              <a:t>For non-normally distributed data, it is sometimes possible to </a:t>
            </a:r>
            <a:r>
              <a:rPr lang="en-US" dirty="0">
                <a:solidFill>
                  <a:srgbClr val="FF0000"/>
                </a:solidFill>
              </a:rPr>
              <a:t>transform</a:t>
            </a:r>
            <a:r>
              <a:rPr lang="en-US" dirty="0"/>
              <a:t> the collected data to approximate a normal distribution.</a:t>
            </a:r>
          </a:p>
          <a:p>
            <a:r>
              <a:rPr lang="en-US" dirty="0"/>
              <a:t> For example, taking the logarithm of a dataset can often transform skewed data to a dataset that is at least symmetric around its mean. </a:t>
            </a:r>
          </a:p>
          <a:p>
            <a:r>
              <a:rPr lang="en-US" dirty="0"/>
              <a:t>However, if such transformations are ineffective, there are tests like the </a:t>
            </a:r>
            <a:r>
              <a:rPr lang="en-US" dirty="0">
                <a:solidFill>
                  <a:srgbClr val="FF0000"/>
                </a:solidFill>
              </a:rPr>
              <a:t>Wilcoxon rank-sum </a:t>
            </a:r>
            <a:r>
              <a:rPr lang="en-US" dirty="0"/>
              <a:t>test that can be applied to see if two population distributions are different.</a:t>
            </a:r>
          </a:p>
        </p:txBody>
      </p:sp>
    </p:spTree>
    <p:extLst>
      <p:ext uri="{BB962C8B-B14F-4D97-AF65-F5344CB8AC3E}">
        <p14:creationId xmlns:p14="http://schemas.microsoft.com/office/powerpoint/2010/main" val="42805871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Wilcoxon	Rank-Sum	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763000" cy="60960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Wilcoxon	Rank-Sum	Test </a:t>
            </a:r>
            <a:r>
              <a:rPr lang="en-US" dirty="0"/>
              <a:t>is a nonparametric hypothesis test that checks whether two populations are identically distributed</a:t>
            </a:r>
          </a:p>
          <a:p>
            <a:endParaRPr lang="en-US" dirty="0"/>
          </a:p>
          <a:p>
            <a:r>
              <a:rPr lang="en-US" dirty="0"/>
              <a:t>The first step of the Wilcoxon test is to rank the set of observations from the two groups as if they came from one large group.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smallest observation receives a rank of 1</a:t>
            </a:r>
            <a:r>
              <a:rPr lang="en-US" dirty="0"/>
              <a:t>, the second smallest observation receives a rank of 2, and so on with the largest observation being assigned the rank of N. </a:t>
            </a:r>
          </a:p>
          <a:p>
            <a:r>
              <a:rPr lang="en-US" dirty="0"/>
              <a:t>Ties among the observations receive a rank equal to the average of the ranks they span. </a:t>
            </a:r>
          </a:p>
          <a:p>
            <a:r>
              <a:rPr lang="en-US" dirty="0">
                <a:solidFill>
                  <a:srgbClr val="FF0000"/>
                </a:solidFill>
              </a:rPr>
              <a:t>The test uses ranks instead of numerical outcomes to avoid specific assumptions about the shape of the distribution</a:t>
            </a:r>
            <a:r>
              <a:rPr lang="en-US" dirty="0"/>
              <a:t>.</a:t>
            </a:r>
          </a:p>
          <a:p>
            <a:r>
              <a:rPr lang="en-US" dirty="0"/>
              <a:t>After ranking all the observations, the assigned ranks are summed for at least one population’s sample. </a:t>
            </a:r>
          </a:p>
          <a:p>
            <a:r>
              <a:rPr lang="en-US" dirty="0"/>
              <a:t>If the distribution of pop1 is shifted to the right of the other distribution, the rank-sum corresponding to pop1‘s sample should be larger than the rank- sum of pop2.</a:t>
            </a:r>
          </a:p>
          <a:p>
            <a:r>
              <a:rPr lang="en-US" dirty="0"/>
              <a:t> The Wilcoxon rank-sum test determines the significance of the observed rank-sums.</a:t>
            </a:r>
          </a:p>
        </p:txBody>
      </p:sp>
    </p:spTree>
    <p:extLst>
      <p:ext uri="{BB962C8B-B14F-4D97-AF65-F5344CB8AC3E}">
        <p14:creationId xmlns:p14="http://schemas.microsoft.com/office/powerpoint/2010/main" val="8739003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Wilcoxon	Rank-Sum	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wilcox.test</a:t>
            </a:r>
            <a:r>
              <a:rPr lang="en-US" dirty="0"/>
              <a:t>(x,	y,	conf.int	=	TRUE) </a:t>
            </a:r>
            <a:r>
              <a:rPr lang="en-US" dirty="0">
                <a:solidFill>
                  <a:srgbClr val="FF0000"/>
                </a:solidFill>
              </a:rPr>
              <a:t>Wilcoxon	rank	sum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test data:	x	and	y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	=	55,	p-value	=	0.04903 alternative	hypothesis:	true	location	shift	is	not	equal	to	0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95	percent	confidence	interval: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-6.2596774	-0.1240618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sample	estimates: difference	in	location	-3.417658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Because	the	Wilcoxon	test	does	not	assume	anything	about	the	population	distribution,	it is	generally	considered	more	robust	than	the	t-test.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028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/>
              <a:t>Type	I	and	Type	II	Errors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763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3594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significance level, as mentioned in the Student’s t-test discussion, is equivalent to the type I error. </a:t>
            </a:r>
          </a:p>
          <a:p>
            <a:r>
              <a:rPr lang="en-US" dirty="0"/>
              <a:t>For a significance level =0.05, if the null hypothesis (mu1=mu2 ) is TRUE, there is a 5% chance that the observed T value based on the sample data will be large enough to reject the null hypothesis. </a:t>
            </a:r>
          </a:p>
          <a:p>
            <a:r>
              <a:rPr lang="en-US" dirty="0">
                <a:solidFill>
                  <a:srgbClr val="FF0000"/>
                </a:solidFill>
              </a:rPr>
              <a:t>By selecting an appropriate significance level, the probability of committing a type I error can be defined </a:t>
            </a:r>
            <a:r>
              <a:rPr lang="en-US" dirty="0"/>
              <a:t>before any data is collected or analyzed.</a:t>
            </a:r>
          </a:p>
          <a:p>
            <a:r>
              <a:rPr lang="en-US" dirty="0"/>
              <a:t>The probability of committing a Type II error is somewhat more difficult to determine. </a:t>
            </a:r>
          </a:p>
          <a:p>
            <a:r>
              <a:rPr lang="en-US" dirty="0"/>
              <a:t>If two population means are truly not equal, the probability of committing </a:t>
            </a:r>
            <a:r>
              <a:rPr lang="en-US" dirty="0">
                <a:solidFill>
                  <a:srgbClr val="FF0000"/>
                </a:solidFill>
              </a:rPr>
              <a:t>a type II error will depend on how far apart the means truly are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FF0000"/>
                </a:solidFill>
              </a:rPr>
              <a:t>To reduce the probability of a type II error </a:t>
            </a:r>
            <a:r>
              <a:rPr lang="en-US" dirty="0"/>
              <a:t>to a reasonable level, it is often necessary </a:t>
            </a:r>
            <a:r>
              <a:rPr lang="en-US" dirty="0">
                <a:solidFill>
                  <a:srgbClr val="FF0000"/>
                </a:solidFill>
              </a:rPr>
              <a:t>to increase the sample size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62027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34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power</a:t>
            </a:r>
            <a:r>
              <a:rPr lang="en-US" dirty="0"/>
              <a:t> of a test is the probability of correctly rejecting the null hypothesis. </a:t>
            </a:r>
          </a:p>
          <a:p>
            <a:r>
              <a:rPr lang="en-US" dirty="0"/>
              <a:t>It is denoted by (1-beta), where  beta is the probability of a type II error. </a:t>
            </a:r>
          </a:p>
          <a:p>
            <a:r>
              <a:rPr lang="en-US" dirty="0">
                <a:solidFill>
                  <a:srgbClr val="FF0000"/>
                </a:solidFill>
              </a:rPr>
              <a:t>Because the power of a test improves as the sample size increases, power is used to determine the necessary sample size. </a:t>
            </a:r>
          </a:p>
          <a:p>
            <a:r>
              <a:rPr lang="en-US" dirty="0"/>
              <a:t>In the difference of means, the power of a hypothesis test depends on the true difference of the population means. </a:t>
            </a:r>
          </a:p>
          <a:p>
            <a:r>
              <a:rPr lang="en-US" dirty="0"/>
              <a:t>In other words, for a fixed significance level, </a:t>
            </a:r>
            <a:r>
              <a:rPr lang="en-US" dirty="0">
                <a:solidFill>
                  <a:srgbClr val="FF0000"/>
                </a:solidFill>
              </a:rPr>
              <a:t>a larger sample size is required to detect a smaller difference in the mean</a:t>
            </a:r>
            <a:r>
              <a:rPr lang="en-US" dirty="0"/>
              <a:t>s. </a:t>
            </a:r>
          </a:p>
          <a:p>
            <a:r>
              <a:rPr lang="en-US" dirty="0"/>
              <a:t>In general, the magnitude of the difference is known as the </a:t>
            </a:r>
            <a:r>
              <a:rPr lang="en-US" dirty="0">
                <a:solidFill>
                  <a:srgbClr val="FF0000"/>
                </a:solidFill>
              </a:rPr>
              <a:t>effect size.</a:t>
            </a:r>
            <a:r>
              <a:rPr lang="en-US" dirty="0"/>
              <a:t> </a:t>
            </a:r>
          </a:p>
          <a:p>
            <a:r>
              <a:rPr lang="en-US" dirty="0"/>
              <a:t>As the sample size becomes larger, it is easier to detect a given effect size</a:t>
            </a:r>
          </a:p>
        </p:txBody>
      </p:sp>
    </p:spTree>
    <p:extLst>
      <p:ext uri="{BB962C8B-B14F-4D97-AF65-F5344CB8AC3E}">
        <p14:creationId xmlns:p14="http://schemas.microsoft.com/office/powerpoint/2010/main" val="25444458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6868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0770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err="1"/>
              <a:t>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hypothesis tests presented in the previous sections are good for analyzing means between two populations. </a:t>
            </a:r>
          </a:p>
          <a:p>
            <a:r>
              <a:rPr lang="en-US" dirty="0">
                <a:solidFill>
                  <a:srgbClr val="FF0000"/>
                </a:solidFill>
              </a:rPr>
              <a:t>But what if there are more than two populations</a:t>
            </a:r>
            <a:r>
              <a:rPr lang="en-US" dirty="0"/>
              <a:t>? Consider an example of testing the impact of nutrition and exercise on 60 candidates between age 18 and 50. The candidates are randomly split into six groups, each assigned with a different weight loss strategy, and the goal is to determine which strategy is the most effective. </a:t>
            </a:r>
          </a:p>
          <a:p>
            <a:r>
              <a:rPr lang="en-US" dirty="0"/>
              <a:t>Group 1 only eats junk food.</a:t>
            </a:r>
          </a:p>
          <a:p>
            <a:r>
              <a:rPr lang="en-US" dirty="0"/>
              <a:t>Group 2 only eats healthy food.</a:t>
            </a:r>
          </a:p>
          <a:p>
            <a:r>
              <a:rPr lang="en-US" dirty="0"/>
              <a:t>Group 3 eats junk food and does cardio exercise every other day.</a:t>
            </a:r>
          </a:p>
          <a:p>
            <a:r>
              <a:rPr lang="en-US" dirty="0"/>
              <a:t>Group 4 eats healthy food and does cardio exercise every other day.</a:t>
            </a:r>
          </a:p>
          <a:p>
            <a:r>
              <a:rPr lang="en-US" dirty="0"/>
              <a:t>Group 5 eats junk food and does both cardio and strength training every other day.</a:t>
            </a:r>
          </a:p>
          <a:p>
            <a:r>
              <a:rPr lang="en-US" dirty="0"/>
              <a:t>Group 6 eats healthy food and does both cardio and strength training every other day.</a:t>
            </a:r>
          </a:p>
        </p:txBody>
      </p:sp>
    </p:spTree>
    <p:extLst>
      <p:ext uri="{BB962C8B-B14F-4D97-AF65-F5344CB8AC3E}">
        <p14:creationId xmlns:p14="http://schemas.microsoft.com/office/powerpoint/2010/main" val="209152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2A355-EEED-40CF-A74E-8A2B8A11FEDE}" type="slidenum">
              <a:rPr lang="en-US"/>
              <a:pPr/>
              <a:t>12</a:t>
            </a:fld>
            <a:endParaRPr lang="en-US"/>
          </a:p>
        </p:txBody>
      </p:sp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Growth Rate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Twice as much information was created in 2002 as in 1999 (~30% growth rate)</a:t>
            </a:r>
          </a:p>
          <a:p>
            <a:r>
              <a:rPr lang="en-US"/>
              <a:t>Other growth rate estimates even higher </a:t>
            </a:r>
          </a:p>
          <a:p>
            <a:r>
              <a:rPr lang="en-US"/>
              <a:t>Very little data will ever be looked at by a human</a:t>
            </a:r>
          </a:p>
          <a:p>
            <a:endParaRPr lang="en-US"/>
          </a:p>
          <a:p>
            <a:pPr>
              <a:buFont typeface="Wingdings" pitchFamily="2" charset="2"/>
              <a:buNone/>
            </a:pPr>
            <a:r>
              <a:rPr lang="en-US"/>
              <a:t>Knowledge Discovery is </a:t>
            </a:r>
            <a:r>
              <a:rPr lang="en-US" b="1"/>
              <a:t>NEEDED</a:t>
            </a:r>
            <a:r>
              <a:rPr lang="en-US"/>
              <a:t> to make sense and use of data.</a:t>
            </a:r>
          </a:p>
          <a:p>
            <a:endParaRPr lang="en-US" sz="20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897E-F8F7-4D3F-927C-BFCAEE8607B8}" type="datetime1">
              <a:rPr lang="en-US" smtClean="0"/>
              <a:t>7/25/2019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835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Multiple t-tests could be applied to each pair</a:t>
            </a:r>
            <a:r>
              <a:rPr lang="en-US" dirty="0"/>
              <a:t> of weight loss strategies. In this example, the weight loss of Group 1 is compared with the weight loss of Group 2, 3, 4, 5, or 6. </a:t>
            </a:r>
          </a:p>
          <a:p>
            <a:r>
              <a:rPr lang="en-US" dirty="0"/>
              <a:t>Similarly, the weight loss of Group 2 is compared with that of the next 4 groups. Therefore, </a:t>
            </a:r>
            <a:r>
              <a:rPr lang="en-US" dirty="0">
                <a:solidFill>
                  <a:srgbClr val="FF0000"/>
                </a:solidFill>
              </a:rPr>
              <a:t>a total of 15 t-tests </a:t>
            </a:r>
            <a:r>
              <a:rPr lang="en-US" dirty="0"/>
              <a:t>would be performed.</a:t>
            </a:r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FF0000"/>
                </a:solidFill>
              </a:rPr>
              <a:t>multiple t-tests may not perform well on several populations </a:t>
            </a:r>
            <a:r>
              <a:rPr lang="en-US" dirty="0"/>
              <a:t>for two reasons. </a:t>
            </a:r>
          </a:p>
          <a:p>
            <a:r>
              <a:rPr lang="en-US" b="1" dirty="0">
                <a:solidFill>
                  <a:srgbClr val="FF0000"/>
                </a:solidFill>
              </a:rPr>
              <a:t>First</a:t>
            </a:r>
            <a:r>
              <a:rPr lang="en-US" dirty="0"/>
              <a:t>, because the number of t-tests increases as the </a:t>
            </a:r>
            <a:r>
              <a:rPr lang="en-US" dirty="0">
                <a:solidFill>
                  <a:srgbClr val="FF0000"/>
                </a:solidFill>
              </a:rPr>
              <a:t>number of groups increases</a:t>
            </a:r>
            <a:r>
              <a:rPr lang="en-US" dirty="0"/>
              <a:t>, analysis using the </a:t>
            </a:r>
            <a:r>
              <a:rPr lang="en-US" dirty="0">
                <a:solidFill>
                  <a:srgbClr val="FF0000"/>
                </a:solidFill>
              </a:rPr>
              <a:t>multiple t-tests becomes cognitively more difficul</a:t>
            </a:r>
            <a:r>
              <a:rPr lang="en-US" dirty="0"/>
              <a:t>t. </a:t>
            </a:r>
          </a:p>
          <a:p>
            <a:r>
              <a:rPr lang="en-US" b="1" dirty="0">
                <a:solidFill>
                  <a:srgbClr val="FF0000"/>
                </a:solidFill>
              </a:rPr>
              <a:t>Second</a:t>
            </a:r>
            <a:r>
              <a:rPr lang="en-US" dirty="0"/>
              <a:t>, by </a:t>
            </a:r>
            <a:r>
              <a:rPr lang="en-US" dirty="0">
                <a:solidFill>
                  <a:srgbClr val="FF0000"/>
                </a:solidFill>
              </a:rPr>
              <a:t>doing a greater number of analyses</a:t>
            </a:r>
            <a:r>
              <a:rPr lang="en-US" dirty="0"/>
              <a:t>, the probability of committing </a:t>
            </a:r>
            <a:r>
              <a:rPr lang="en-US" dirty="0">
                <a:solidFill>
                  <a:srgbClr val="FF0000"/>
                </a:solidFill>
              </a:rPr>
              <a:t>at least one type I error </a:t>
            </a:r>
            <a:r>
              <a:rPr lang="en-US" dirty="0"/>
              <a:t>somewhere in the analysis </a:t>
            </a:r>
            <a:r>
              <a:rPr lang="en-US" dirty="0">
                <a:solidFill>
                  <a:srgbClr val="FF0000"/>
                </a:solidFill>
              </a:rPr>
              <a:t>greatly increases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FF0000"/>
                </a:solidFill>
              </a:rPr>
              <a:t>Analysis of Variance (ANOVA</a:t>
            </a:r>
            <a:r>
              <a:rPr lang="en-US" dirty="0"/>
              <a:t>) is designed to address these issues. </a:t>
            </a:r>
          </a:p>
          <a:p>
            <a:r>
              <a:rPr lang="en-US" dirty="0"/>
              <a:t>ANOVA is a generalization of the hypothesis testing of the difference of two population means. </a:t>
            </a:r>
          </a:p>
          <a:p>
            <a:r>
              <a:rPr lang="en-US" dirty="0"/>
              <a:t>ANOVA tests if any of the population means differ from the other population means.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null hypothesis </a:t>
            </a:r>
            <a:r>
              <a:rPr lang="en-US" dirty="0"/>
              <a:t>of ANOVA is that all the population means are equal.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alternative hypothesis </a:t>
            </a:r>
            <a:r>
              <a:rPr lang="en-US" dirty="0"/>
              <a:t>is that at least one pair of the population means is not equal. In other words</a:t>
            </a:r>
          </a:p>
        </p:txBody>
      </p:sp>
    </p:spTree>
    <p:extLst>
      <p:ext uri="{BB962C8B-B14F-4D97-AF65-F5344CB8AC3E}">
        <p14:creationId xmlns:p14="http://schemas.microsoft.com/office/powerpoint/2010/main" val="5585251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610599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25432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477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F-test statistic in ANOVA can be thought of as a measure of </a:t>
            </a:r>
            <a:r>
              <a:rPr lang="en-US" dirty="0">
                <a:solidFill>
                  <a:srgbClr val="FF0000"/>
                </a:solidFill>
              </a:rPr>
              <a:t>how different the means are relative to the variability within each group</a:t>
            </a:r>
            <a:r>
              <a:rPr lang="en-US" dirty="0"/>
              <a:t>. </a:t>
            </a:r>
          </a:p>
          <a:p>
            <a:r>
              <a:rPr lang="en-US" dirty="0"/>
              <a:t>The larger the observed F-test statistic, the greater the likelihood that the differences between the means are due to something other than chance alone.</a:t>
            </a:r>
          </a:p>
          <a:p>
            <a:r>
              <a:rPr lang="en-US" dirty="0"/>
              <a:t>The F-test statistic is used to test the hypothesis that the observed effects are not due to chance—that is, if the means are significantly different from one another.</a:t>
            </a:r>
          </a:p>
          <a:p>
            <a:r>
              <a:rPr lang="en-US" dirty="0"/>
              <a:t>Consider an example that every customer who visits a retail website gets one of two promotional offers or gets no promotion at all. </a:t>
            </a:r>
          </a:p>
          <a:p>
            <a:r>
              <a:rPr lang="en-US" dirty="0"/>
              <a:t>The goal is to see if making the promotional offers makes a difference. </a:t>
            </a:r>
          </a:p>
          <a:p>
            <a:r>
              <a:rPr lang="en-US" dirty="0"/>
              <a:t>ANOVA could be used, and the null hypothesis is that neither promotion makes a difference. </a:t>
            </a:r>
          </a:p>
        </p:txBody>
      </p:sp>
    </p:spTree>
    <p:extLst>
      <p:ext uri="{BB962C8B-B14F-4D97-AF65-F5344CB8AC3E}">
        <p14:creationId xmlns:p14="http://schemas.microsoft.com/office/powerpoint/2010/main" val="33306248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10600" cy="6477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offers	&lt;-	sample(c(“offer1”,	“offer2”,	“</a:t>
            </a:r>
            <a:r>
              <a:rPr lang="en-US" dirty="0" err="1"/>
              <a:t>nopromo</a:t>
            </a:r>
            <a:r>
              <a:rPr lang="en-US" dirty="0"/>
              <a:t>”),	size=500,	replace=T)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Simulated	500	observations	 of	purchase	sizes	on	the	3	offer	options </a:t>
            </a:r>
          </a:p>
          <a:p>
            <a:pPr marL="0" indent="0">
              <a:buNone/>
            </a:pPr>
            <a:r>
              <a:rPr lang="en-US" dirty="0" err="1"/>
              <a:t>purchasesize</a:t>
            </a:r>
            <a:r>
              <a:rPr lang="en-US" dirty="0"/>
              <a:t>	      &lt;-     </a:t>
            </a:r>
            <a:r>
              <a:rPr lang="en-US" dirty="0" err="1"/>
              <a:t>ifelse</a:t>
            </a:r>
            <a:r>
              <a:rPr lang="en-US" dirty="0"/>
              <a:t>(offers==“offer1”,	</a:t>
            </a:r>
            <a:r>
              <a:rPr lang="en-US" dirty="0" err="1"/>
              <a:t>rnorm</a:t>
            </a:r>
            <a:r>
              <a:rPr lang="en-US" dirty="0"/>
              <a:t>(500,	mean=80,	</a:t>
            </a:r>
            <a:r>
              <a:rPr lang="en-US" dirty="0" err="1"/>
              <a:t>sd</a:t>
            </a:r>
            <a:r>
              <a:rPr lang="en-US" dirty="0"/>
              <a:t>=30),				</a:t>
            </a:r>
            <a:r>
              <a:rPr lang="en-US" dirty="0" err="1"/>
              <a:t>ifelse</a:t>
            </a:r>
            <a:r>
              <a:rPr lang="en-US" dirty="0"/>
              <a:t>(offers==“offer2”,	</a:t>
            </a:r>
            <a:r>
              <a:rPr lang="en-US" dirty="0" err="1"/>
              <a:t>rnorm</a:t>
            </a:r>
            <a:r>
              <a:rPr lang="en-US" dirty="0"/>
              <a:t>(500,	mean=85,	</a:t>
            </a:r>
            <a:r>
              <a:rPr lang="en-US" dirty="0" err="1"/>
              <a:t>sd</a:t>
            </a:r>
            <a:r>
              <a:rPr lang="en-US" dirty="0"/>
              <a:t>=30),						</a:t>
            </a:r>
            <a:r>
              <a:rPr lang="en-US" dirty="0" err="1"/>
              <a:t>rnorm</a:t>
            </a:r>
            <a:r>
              <a:rPr lang="en-US" dirty="0"/>
              <a:t>(500,	mean=40,	</a:t>
            </a:r>
            <a:r>
              <a:rPr lang="en-US" dirty="0" err="1"/>
              <a:t>sd</a:t>
            </a:r>
            <a:r>
              <a:rPr lang="en-US" dirty="0"/>
              <a:t>=30)))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a	data	frame	of	offer	option	and	purchase	size </a:t>
            </a:r>
          </a:p>
          <a:p>
            <a:pPr marL="0" indent="0">
              <a:buNone/>
            </a:pPr>
            <a:r>
              <a:rPr lang="en-US" dirty="0" err="1"/>
              <a:t>offertest</a:t>
            </a:r>
            <a:r>
              <a:rPr lang="en-US" dirty="0"/>
              <a:t>	&lt;-	</a:t>
            </a:r>
            <a:r>
              <a:rPr lang="en-US" dirty="0" err="1"/>
              <a:t>data.frame</a:t>
            </a:r>
            <a:r>
              <a:rPr lang="en-US" dirty="0"/>
              <a:t>(offer=</a:t>
            </a:r>
            <a:r>
              <a:rPr lang="en-US" dirty="0" err="1"/>
              <a:t>as.factor</a:t>
            </a:r>
            <a:r>
              <a:rPr lang="en-US" dirty="0"/>
              <a:t>(offers), </a:t>
            </a:r>
            <a:r>
              <a:rPr lang="en-US" dirty="0" err="1"/>
              <a:t>purchase_amt</a:t>
            </a:r>
            <a:r>
              <a:rPr lang="en-US" dirty="0"/>
              <a:t>=</a:t>
            </a:r>
            <a:r>
              <a:rPr lang="en-US" dirty="0" err="1"/>
              <a:t>purchasesize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bla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display	a	summary	of	</a:t>
            </a:r>
            <a:r>
              <a:rPr lang="en-US" dirty="0" err="1">
                <a:solidFill>
                  <a:srgbClr val="FF0000"/>
                </a:solidFill>
              </a:rPr>
              <a:t>offertest</a:t>
            </a:r>
            <a:r>
              <a:rPr lang="en-US" dirty="0">
                <a:solidFill>
                  <a:srgbClr val="FF0000"/>
                </a:solidFill>
              </a:rPr>
              <a:t>	where	offer=“offer1” </a:t>
            </a:r>
            <a:r>
              <a:rPr lang="en-US" dirty="0"/>
              <a:t>summary(</a:t>
            </a:r>
            <a:r>
              <a:rPr lang="en-US" dirty="0" err="1"/>
              <a:t>offertest</a:t>
            </a:r>
            <a:r>
              <a:rPr lang="en-US" dirty="0"/>
              <a:t>[</a:t>
            </a:r>
            <a:r>
              <a:rPr lang="en-US" dirty="0" err="1"/>
              <a:t>offertest$offer</a:t>
            </a:r>
            <a:r>
              <a:rPr lang="en-US" dirty="0"/>
              <a:t>==“offer1”,])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offer		</a:t>
            </a:r>
            <a:r>
              <a:rPr lang="en-US" dirty="0" err="1">
                <a:solidFill>
                  <a:srgbClr val="FF0000"/>
                </a:solidFill>
              </a:rPr>
              <a:t>purchase_amt</a:t>
            </a:r>
            <a:r>
              <a:rPr lang="en-US" dirty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nopromo</a:t>
            </a:r>
            <a:r>
              <a:rPr lang="en-US" dirty="0">
                <a:solidFill>
                  <a:srgbClr val="FF0000"/>
                </a:solidFill>
              </a:rPr>
              <a:t>:		0	Min.	:	4.521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offer1	:170	1st	Qu.:	58.158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offer2	:	0	Median	:	76.944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	:	81.936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3rd	Qu.:104.959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Max.	:180.507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49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86800" cy="6400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/>
              <a:t>bla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display	a summary of </a:t>
            </a:r>
            <a:r>
              <a:rPr lang="en-US" dirty="0" err="1">
                <a:solidFill>
                  <a:srgbClr val="FF0000"/>
                </a:solidFill>
              </a:rPr>
              <a:t>offertest</a:t>
            </a:r>
            <a:r>
              <a:rPr lang="en-US" dirty="0">
                <a:solidFill>
                  <a:srgbClr val="FF0000"/>
                </a:solidFill>
              </a:rPr>
              <a:t> where offer=“offer2” </a:t>
            </a:r>
          </a:p>
          <a:p>
            <a:pPr marL="0" indent="0">
              <a:buNone/>
            </a:pPr>
            <a:r>
              <a:rPr lang="en-US" dirty="0"/>
              <a:t>summary(</a:t>
            </a:r>
            <a:r>
              <a:rPr lang="en-US" dirty="0" err="1"/>
              <a:t>offertest</a:t>
            </a:r>
            <a:r>
              <a:rPr lang="en-US" dirty="0"/>
              <a:t>[</a:t>
            </a:r>
            <a:r>
              <a:rPr lang="en-US" dirty="0" err="1"/>
              <a:t>offertest$offer</a:t>
            </a:r>
            <a:r>
              <a:rPr lang="en-US" dirty="0"/>
              <a:t>==“offer2”,])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offer		</a:t>
            </a:r>
            <a:r>
              <a:rPr lang="en-US" dirty="0" err="1">
                <a:solidFill>
                  <a:srgbClr val="FF0000"/>
                </a:solidFill>
              </a:rPr>
              <a:t>purchase_amt</a:t>
            </a:r>
            <a:r>
              <a:rPr lang="en-US" dirty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nopromo</a:t>
            </a:r>
            <a:r>
              <a:rPr lang="en-US" dirty="0">
                <a:solidFill>
                  <a:srgbClr val="FF0000"/>
                </a:solidFill>
              </a:rPr>
              <a:t>:	0	Min.	:	14.04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offer1	:	0	1st	Qu.:	69.46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offer2	:161	Median	:	90.20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	:	89.09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3rd	Qu.:107.48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Max.	:154.33	</a:t>
            </a:r>
          </a:p>
          <a:p>
            <a:pPr marL="0" indent="0">
              <a:buNone/>
            </a:pPr>
            <a:r>
              <a:rPr lang="en-US" dirty="0" err="1"/>
              <a:t>bla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display	a	summary of </a:t>
            </a:r>
            <a:r>
              <a:rPr lang="en-US" dirty="0" err="1">
                <a:solidFill>
                  <a:srgbClr val="FF0000"/>
                </a:solidFill>
              </a:rPr>
              <a:t>offertest</a:t>
            </a:r>
            <a:r>
              <a:rPr lang="en-US" dirty="0">
                <a:solidFill>
                  <a:srgbClr val="FF0000"/>
                </a:solidFill>
              </a:rPr>
              <a:t>	where	offer=“</a:t>
            </a:r>
            <a:r>
              <a:rPr lang="en-US" dirty="0" err="1">
                <a:solidFill>
                  <a:srgbClr val="FF0000"/>
                </a:solidFill>
              </a:rPr>
              <a:t>nopromo</a:t>
            </a:r>
            <a:r>
              <a:rPr lang="en-US" dirty="0">
                <a:solidFill>
                  <a:srgbClr val="FF0000"/>
                </a:solidFill>
              </a:rPr>
              <a:t>” </a:t>
            </a:r>
          </a:p>
          <a:p>
            <a:pPr marL="0" indent="0">
              <a:buNone/>
            </a:pPr>
            <a:r>
              <a:rPr lang="en-US" dirty="0"/>
              <a:t>summary(</a:t>
            </a:r>
            <a:r>
              <a:rPr lang="en-US" dirty="0" err="1"/>
              <a:t>offertest</a:t>
            </a:r>
            <a:r>
              <a:rPr lang="en-US" dirty="0"/>
              <a:t>[</a:t>
            </a:r>
            <a:r>
              <a:rPr lang="en-US" dirty="0" err="1"/>
              <a:t>offertest$offer</a:t>
            </a:r>
            <a:r>
              <a:rPr lang="en-US" dirty="0"/>
              <a:t>==“</a:t>
            </a:r>
            <a:r>
              <a:rPr lang="en-US" dirty="0" err="1"/>
              <a:t>nopromo</a:t>
            </a:r>
            <a:r>
              <a:rPr lang="en-US" dirty="0"/>
              <a:t>”,])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offer		</a:t>
            </a:r>
            <a:r>
              <a:rPr lang="en-US" dirty="0" err="1">
                <a:solidFill>
                  <a:srgbClr val="FF0000"/>
                </a:solidFill>
              </a:rPr>
              <a:t>purchase_amt</a:t>
            </a:r>
            <a:r>
              <a:rPr lang="en-US" dirty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nopromo:169	Min.	:-27.00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offer1	:	0	1st	Qu.:	20.22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offer2	:	0	Median	:	42.44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	:	40.97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3rd	Qu.:	58.96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Max.	:164.04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446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10600" cy="6477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	</a:t>
            </a:r>
            <a:r>
              <a:rPr lang="en-US" dirty="0" err="1"/>
              <a:t>aov</a:t>
            </a:r>
            <a:r>
              <a:rPr lang="en-US" dirty="0"/>
              <a:t>()	function	performs	the	ANOVA	on	purchase	size	and	offer	options.</a:t>
            </a:r>
          </a:p>
          <a:p>
            <a:pPr marL="0" indent="0">
              <a:buNone/>
            </a:pPr>
            <a:r>
              <a:rPr lang="en-US" dirty="0" err="1"/>
              <a:t>bla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fit	ANOVA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test model	&lt;-	</a:t>
            </a:r>
            <a:r>
              <a:rPr lang="en-US" dirty="0" err="1"/>
              <a:t>aov</a:t>
            </a:r>
            <a:r>
              <a:rPr lang="en-US" dirty="0"/>
              <a:t>(</a:t>
            </a:r>
            <a:r>
              <a:rPr lang="en-US" dirty="0" err="1"/>
              <a:t>purchase_amt</a:t>
            </a:r>
            <a:r>
              <a:rPr lang="en-US" dirty="0"/>
              <a:t>	˜	offers,	data=</a:t>
            </a:r>
            <a:r>
              <a:rPr lang="en-US" dirty="0" err="1"/>
              <a:t>offertest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summary(model)				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	Sum	</a:t>
            </a:r>
            <a:r>
              <a:rPr lang="en-US" dirty="0" err="1">
                <a:solidFill>
                  <a:srgbClr val="FF0000"/>
                </a:solidFill>
              </a:rPr>
              <a:t>Sq</a:t>
            </a:r>
            <a:r>
              <a:rPr lang="en-US" dirty="0">
                <a:solidFill>
                  <a:srgbClr val="FF0000"/>
                </a:solidFill>
              </a:rPr>
              <a:t>	Mean	</a:t>
            </a:r>
            <a:r>
              <a:rPr lang="en-US" dirty="0" err="1">
                <a:solidFill>
                  <a:srgbClr val="FF0000"/>
                </a:solidFill>
              </a:rPr>
              <a:t>Sq</a:t>
            </a:r>
            <a:r>
              <a:rPr lang="en-US" dirty="0">
                <a:solidFill>
                  <a:srgbClr val="FF0000"/>
                </a:solidFill>
              </a:rPr>
              <a:t>	F	value	</a:t>
            </a:r>
            <a:r>
              <a:rPr lang="en-US" dirty="0" err="1">
                <a:solidFill>
                  <a:srgbClr val="FF0000"/>
                </a:solidFill>
              </a:rPr>
              <a:t>Pr</a:t>
            </a:r>
            <a:r>
              <a:rPr lang="en-US" dirty="0">
                <a:solidFill>
                  <a:srgbClr val="FF0000"/>
                </a:solidFill>
              </a:rPr>
              <a:t>(&gt;F)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offers		2	225222	112611	130.6	&lt;2e-16	***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Residuals	497	428470		862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–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Signif</a:t>
            </a:r>
            <a:r>
              <a:rPr lang="en-US" dirty="0">
                <a:solidFill>
                  <a:srgbClr val="FF0000"/>
                </a:solidFill>
              </a:rPr>
              <a:t>.	codes:	0	‘***’	0.001	‘**’	0.01	‘*’	0.05	‘.’	0.1	‘	‘	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226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77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output also includes the  (112,611),  (862), the F-test statistic (130.6), and the p- value (&lt; 2e–16). 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F-test statistic is much greater than 1 with a p-value much less than 1</a:t>
            </a:r>
            <a:r>
              <a:rPr lang="en-US" dirty="0"/>
              <a:t>. Thus, </a:t>
            </a:r>
            <a:r>
              <a:rPr lang="en-US" b="1" dirty="0">
                <a:solidFill>
                  <a:srgbClr val="FF0000"/>
                </a:solidFill>
              </a:rPr>
              <a:t>the null hypothesis that the means are equal should be rejected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However, the result does not show </a:t>
            </a:r>
            <a:r>
              <a:rPr lang="en-US" dirty="0">
                <a:solidFill>
                  <a:srgbClr val="FF0000"/>
                </a:solidFill>
              </a:rPr>
              <a:t>whether offer1 is different from offer2</a:t>
            </a:r>
            <a:r>
              <a:rPr lang="en-US" dirty="0"/>
              <a:t>, which requires </a:t>
            </a:r>
            <a:r>
              <a:rPr lang="en-US" dirty="0">
                <a:solidFill>
                  <a:srgbClr val="FF0000"/>
                </a:solidFill>
              </a:rPr>
              <a:t>additional tests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TukeyHSD</a:t>
            </a:r>
            <a:r>
              <a:rPr lang="en-US" dirty="0"/>
              <a:t>() function implements </a:t>
            </a:r>
            <a:r>
              <a:rPr lang="en-US" dirty="0" err="1"/>
              <a:t>Tukey’s</a:t>
            </a:r>
            <a:r>
              <a:rPr lang="en-US" dirty="0"/>
              <a:t> Honest Significant Difference (HSD) on all pair-wise tests for difference of means.</a:t>
            </a:r>
          </a:p>
          <a:p>
            <a:pPr marL="0" indent="0">
              <a:buNone/>
            </a:pPr>
            <a:r>
              <a:rPr lang="en-US" dirty="0" err="1"/>
              <a:t>TukeyHSD</a:t>
            </a:r>
            <a:r>
              <a:rPr lang="en-US" dirty="0"/>
              <a:t>(model) </a:t>
            </a:r>
          </a:p>
          <a:p>
            <a:pPr marL="0" indent="0">
              <a:buNone/>
            </a:pPr>
            <a:r>
              <a:rPr lang="en-US" dirty="0" err="1"/>
              <a:t>Tukey</a:t>
            </a:r>
            <a:r>
              <a:rPr lang="en-US" dirty="0"/>
              <a:t> multiple comparisons of means </a:t>
            </a:r>
          </a:p>
          <a:p>
            <a:pPr marL="0" indent="0">
              <a:buNone/>
            </a:pPr>
            <a:r>
              <a:rPr lang="en-US" dirty="0"/>
              <a:t>95% family-wise confidence level </a:t>
            </a:r>
          </a:p>
          <a:p>
            <a:pPr marL="0" indent="0">
              <a:buNone/>
            </a:pPr>
            <a:r>
              <a:rPr lang="en-US" dirty="0"/>
              <a:t>Fit: </a:t>
            </a:r>
            <a:r>
              <a:rPr lang="en-US" dirty="0" err="1"/>
              <a:t>aov</a:t>
            </a:r>
            <a:r>
              <a:rPr lang="en-US" dirty="0"/>
              <a:t>(formula = </a:t>
            </a:r>
            <a:r>
              <a:rPr lang="en-US" dirty="0" err="1"/>
              <a:t>purchase_amt</a:t>
            </a:r>
            <a:r>
              <a:rPr lang="en-US" dirty="0"/>
              <a:t> ˜ offers, data = </a:t>
            </a:r>
            <a:r>
              <a:rPr lang="en-US" dirty="0" err="1"/>
              <a:t>offertest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$offers     diff  </a:t>
            </a:r>
            <a:r>
              <a:rPr lang="en-US" dirty="0" err="1"/>
              <a:t>lwr</a:t>
            </a:r>
            <a:r>
              <a:rPr lang="en-US" dirty="0"/>
              <a:t>  </a:t>
            </a:r>
            <a:r>
              <a:rPr lang="en-US" dirty="0" err="1"/>
              <a:t>upr</a:t>
            </a:r>
            <a:r>
              <a:rPr lang="en-US" dirty="0"/>
              <a:t>  p </a:t>
            </a:r>
            <a:r>
              <a:rPr lang="en-US" dirty="0" err="1"/>
              <a:t>adj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offer1-nopromo 40.961437 33.4638483 48.45903 0.0000000 </a:t>
            </a:r>
          </a:p>
          <a:p>
            <a:pPr marL="0" indent="0">
              <a:buNone/>
            </a:pPr>
            <a:r>
              <a:rPr lang="en-US" dirty="0"/>
              <a:t>offer2-nopromo 48.120286 40.5189446 55.72163 0.0000000 </a:t>
            </a:r>
          </a:p>
          <a:p>
            <a:pPr marL="0" indent="0">
              <a:buNone/>
            </a:pPr>
            <a:r>
              <a:rPr lang="en-US" dirty="0"/>
              <a:t>offer2-offer1 7.158849 -0.4315769 14.74928 0.0692895</a:t>
            </a:r>
          </a:p>
        </p:txBody>
      </p:sp>
    </p:spTree>
    <p:extLst>
      <p:ext uri="{BB962C8B-B14F-4D97-AF65-F5344CB8AC3E}">
        <p14:creationId xmlns:p14="http://schemas.microsoft.com/office/powerpoint/2010/main" val="27445172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result includes p-values of pair-wise comparisons of the three offer options. </a:t>
            </a:r>
          </a:p>
          <a:p>
            <a:r>
              <a:rPr lang="en-US" dirty="0"/>
              <a:t>The p- values for offer1-nopromo and offer-</a:t>
            </a:r>
            <a:r>
              <a:rPr lang="en-US" dirty="0" err="1"/>
              <a:t>nopromo</a:t>
            </a:r>
            <a:r>
              <a:rPr lang="en-US" dirty="0"/>
              <a:t> are equal to 0, smaller than the significance level 0.05. </a:t>
            </a:r>
          </a:p>
          <a:p>
            <a:r>
              <a:rPr lang="en-US" dirty="0"/>
              <a:t>This suggests that both offer1 and offer2 are significantly different from </a:t>
            </a:r>
            <a:r>
              <a:rPr lang="en-US" dirty="0" err="1"/>
              <a:t>nopromo</a:t>
            </a:r>
            <a:r>
              <a:rPr lang="en-US" dirty="0"/>
              <a:t>. </a:t>
            </a:r>
          </a:p>
          <a:p>
            <a:r>
              <a:rPr lang="en-US" dirty="0"/>
              <a:t>A p-value of 0.0692895 for offer2 against offer1 is greater than the significance level 0.05. </a:t>
            </a:r>
          </a:p>
          <a:p>
            <a:r>
              <a:rPr lang="en-US" dirty="0"/>
              <a:t>This suggests that offer2 is not significantly different from offer1.</a:t>
            </a:r>
          </a:p>
          <a:p>
            <a:r>
              <a:rPr lang="en-US" dirty="0"/>
              <a:t>Because only the influence of one factor (offers) was executed, the presented ANOVA is known as one-way ANOVA. </a:t>
            </a:r>
          </a:p>
          <a:p>
            <a:r>
              <a:rPr lang="en-US" dirty="0"/>
              <a:t>If the goal is to analyze two factors, such as offers and day of week, that would be a two-way ANOVA [16]. </a:t>
            </a:r>
          </a:p>
          <a:p>
            <a:r>
              <a:rPr lang="en-US" dirty="0"/>
              <a:t>If the goal is to model more than one outcome variable, then multivariate ANOVA (or MANOVA) could be used.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1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data characteristics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9E95-2DB6-4296-A84C-9DD85C43E0EE}" type="datetime1">
              <a:rPr lang="en-US" smtClean="0"/>
              <a:t>7/25/2019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130D-6F68-416C-BDC7-C4491CB8AD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382000" cy="5029200"/>
          </a:xfrm>
        </p:spPr>
        <p:txBody>
          <a:bodyPr/>
          <a:lstStyle/>
          <a:p>
            <a:pPr marL="342900" lvl="1" indent="-342900" eaLnBrk="1" hangingPunct="1">
              <a:buSzPct val="75000"/>
              <a:buBlip>
                <a:blip r:embed="rId2"/>
              </a:buBlip>
              <a:defRPr/>
            </a:pPr>
            <a:r>
              <a:rPr lang="en-US" altLang="en-US" dirty="0">
                <a:solidFill>
                  <a:schemeClr val="tx1"/>
                </a:solidFill>
              </a:rPr>
              <a:t>Big Data </a:t>
            </a:r>
            <a:r>
              <a:rPr lang="en-US" dirty="0">
                <a:solidFill>
                  <a:schemeClr val="tx1"/>
                </a:solidFill>
              </a:rPr>
              <a:t>is any data that is expensive to manage and hard to extract value from </a:t>
            </a:r>
          </a:p>
          <a:p>
            <a:pPr lvl="1" eaLnBrk="1" hangingPunct="1">
              <a:defRPr/>
            </a:pPr>
            <a:r>
              <a:rPr lang="en-US" altLang="en-US" dirty="0"/>
              <a:t>Volume</a:t>
            </a:r>
          </a:p>
          <a:p>
            <a:pPr lvl="2" eaLnBrk="1" hangingPunct="1">
              <a:defRPr/>
            </a:pPr>
            <a:r>
              <a:rPr lang="en-US" altLang="en-US" dirty="0"/>
              <a:t>The size of the data</a:t>
            </a:r>
          </a:p>
          <a:p>
            <a:pPr lvl="1" eaLnBrk="1" hangingPunct="1">
              <a:defRPr/>
            </a:pPr>
            <a:r>
              <a:rPr lang="en-US" altLang="en-US" dirty="0"/>
              <a:t>Velocity</a:t>
            </a:r>
          </a:p>
          <a:p>
            <a:pPr lvl="2" eaLnBrk="1" hangingPunct="1">
              <a:defRPr/>
            </a:pPr>
            <a:r>
              <a:rPr lang="en-US" dirty="0"/>
              <a:t>The latency of data processing relative to the growing demand for interactivity</a:t>
            </a:r>
          </a:p>
          <a:p>
            <a:pPr lvl="1" eaLnBrk="1" hangingPunct="1">
              <a:defRPr/>
            </a:pPr>
            <a:r>
              <a:rPr lang="en-US" altLang="en-US" dirty="0"/>
              <a:t>Variety and Complexity</a:t>
            </a:r>
          </a:p>
          <a:p>
            <a:pPr lvl="2" eaLnBrk="1" hangingPunct="1">
              <a:defRPr/>
            </a:pPr>
            <a:r>
              <a:rPr lang="en-US" dirty="0"/>
              <a:t>the diversity of sources, formats, quality, structures.</a:t>
            </a:r>
          </a:p>
          <a:p>
            <a:pPr marL="914400" lvl="2" indent="0" eaLnBrk="1" hangingPunct="1">
              <a:buNone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6694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2879"/>
            <a:ext cx="741844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4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Characteristics - Some Big Data Issues Affecting Analytics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943600"/>
          </a:xfrm>
        </p:spPr>
        <p:txBody>
          <a:bodyPr>
            <a:normAutofit lnSpcReduction="10000"/>
          </a:bodyPr>
          <a:lstStyle/>
          <a:p>
            <a:r>
              <a:rPr lang="en-US" altLang="en-US" sz="2000" u="sng" dirty="0"/>
              <a:t>Volume</a:t>
            </a:r>
            <a:r>
              <a:rPr lang="en-US" altLang="en-US" sz="2000" dirty="0"/>
              <a:t>:</a:t>
            </a:r>
          </a:p>
          <a:p>
            <a:pPr lvl="1"/>
            <a:r>
              <a:rPr lang="en-US" altLang="en-US" sz="1800" dirty="0"/>
              <a:t>How much data is really relevant to the problem solution? Cost of processing?</a:t>
            </a:r>
          </a:p>
          <a:p>
            <a:pPr lvl="1"/>
            <a:r>
              <a:rPr lang="en-US" altLang="en-US" sz="1800" i="1" dirty="0"/>
              <a:t>So, can you really afford to store and process all that data?</a:t>
            </a:r>
          </a:p>
          <a:p>
            <a:r>
              <a:rPr lang="en-US" altLang="en-US" sz="2000" u="sng" dirty="0"/>
              <a:t>Velocity</a:t>
            </a:r>
            <a:r>
              <a:rPr lang="en-US" altLang="en-US" sz="2000" dirty="0"/>
              <a:t>:</a:t>
            </a:r>
          </a:p>
          <a:p>
            <a:pPr lvl="1"/>
            <a:r>
              <a:rPr lang="en-US" altLang="en-US" sz="1800" dirty="0"/>
              <a:t>Much data coming in at high speed</a:t>
            </a:r>
          </a:p>
          <a:p>
            <a:pPr lvl="1"/>
            <a:r>
              <a:rPr lang="en-US" altLang="en-US" sz="1800" dirty="0"/>
              <a:t>Need for streaming versus block approach to data analysis</a:t>
            </a:r>
          </a:p>
          <a:p>
            <a:pPr lvl="1"/>
            <a:r>
              <a:rPr lang="en-US" altLang="en-US" sz="1800" i="1" dirty="0"/>
              <a:t>So, how to analyze data in-flight and combine with data at-rest</a:t>
            </a:r>
          </a:p>
          <a:p>
            <a:r>
              <a:rPr lang="en-US" altLang="en-US" sz="2000" u="sng" dirty="0"/>
              <a:t>Variety</a:t>
            </a:r>
            <a:r>
              <a:rPr lang="en-US" altLang="en-US" sz="2000" dirty="0"/>
              <a:t>:</a:t>
            </a:r>
          </a:p>
          <a:p>
            <a:pPr lvl="1"/>
            <a:r>
              <a:rPr lang="en-US" altLang="en-US" sz="1800" dirty="0"/>
              <a:t>A small fraction is structured formats, Relational, XML, etc.</a:t>
            </a:r>
          </a:p>
          <a:p>
            <a:pPr lvl="1"/>
            <a:r>
              <a:rPr lang="en-US" altLang="en-US" sz="1800" dirty="0"/>
              <a:t>A fair amount is semi-structured, as web logs, etc. </a:t>
            </a:r>
          </a:p>
          <a:p>
            <a:pPr lvl="1"/>
            <a:r>
              <a:rPr lang="en-US" altLang="en-US" sz="1800" dirty="0"/>
              <a:t>The rest of the data is unstructured text, photographs, etc. </a:t>
            </a:r>
          </a:p>
          <a:p>
            <a:pPr lvl="1"/>
            <a:r>
              <a:rPr lang="en-US" altLang="en-US" sz="1800" i="1" dirty="0"/>
              <a:t>So, no single data model can currently handle the diversity</a:t>
            </a:r>
            <a:r>
              <a:rPr lang="en-US" altLang="en-US" sz="1800" dirty="0"/>
              <a:t> </a:t>
            </a:r>
          </a:p>
          <a:p>
            <a:r>
              <a:rPr lang="en-US" altLang="en-US" sz="2000" u="sng" dirty="0"/>
              <a:t>Veracity</a:t>
            </a:r>
            <a:r>
              <a:rPr lang="en-US" altLang="en-US" sz="2000" dirty="0"/>
              <a:t>:</a:t>
            </a:r>
          </a:p>
          <a:p>
            <a:pPr lvl="1"/>
            <a:r>
              <a:rPr lang="en-US" altLang="en-US" sz="1800" dirty="0"/>
              <a:t>Accuracy, Precision, Reliability, Integrity (Trustworthiness of data)</a:t>
            </a:r>
          </a:p>
          <a:p>
            <a:pPr lvl="1"/>
            <a:r>
              <a:rPr lang="en-US" altLang="en-US" sz="1800" i="1" dirty="0"/>
              <a:t>So, what is it that you don’t know you don’t know about the data?</a:t>
            </a:r>
          </a:p>
          <a:p>
            <a:r>
              <a:rPr lang="en-US" altLang="en-US" sz="2000" u="sng" dirty="0"/>
              <a:t>Value</a:t>
            </a:r>
            <a:r>
              <a:rPr lang="en-US" altLang="en-US" sz="2000" dirty="0"/>
              <a:t>:</a:t>
            </a:r>
          </a:p>
          <a:p>
            <a:pPr lvl="1"/>
            <a:r>
              <a:rPr lang="en-US" altLang="en-US" sz="1800" dirty="0"/>
              <a:t>How much value is created for each unit of data (whatever it is)?</a:t>
            </a:r>
          </a:p>
          <a:p>
            <a:pPr lvl="1"/>
            <a:r>
              <a:rPr lang="en-US" altLang="en-US" sz="1800" i="1" dirty="0"/>
              <a:t>So, what is the contribution of subsets of the data to the problem solution?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BFEF-6B9B-4684-A4E7-9BC8D0D9D86F}" type="datetime1">
              <a:rPr lang="en-US" smtClean="0"/>
              <a:t>7/25/2019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130D-6F68-416C-BDC7-C4491CB8AD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–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4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 dirty="0">
                <a:solidFill>
                  <a:srgbClr val="FF0000"/>
                </a:solidFill>
              </a:rPr>
              <a:t># import a </a:t>
            </a:r>
            <a:r>
              <a:rPr lang="en-US" sz="2400" i="1" dirty="0" err="1">
                <a:solidFill>
                  <a:srgbClr val="FF0000"/>
                </a:solidFill>
              </a:rPr>
              <a:t>csv</a:t>
            </a:r>
            <a:r>
              <a:rPr lang="en-US" sz="2400" i="1" dirty="0">
                <a:solidFill>
                  <a:srgbClr val="FF0000"/>
                </a:solidFill>
              </a:rPr>
              <a:t> file of the total annual sales for each customer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/>
              <a:t>sales &lt;- read.csv("C:/Users/A/Desktop/yearly_sales.csv") 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FF0000"/>
                </a:solidFill>
              </a:rPr>
              <a:t># examine the imported dataset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/>
              <a:t>head(sales)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FF0000"/>
                </a:solidFill>
              </a:rPr>
              <a:t>cust_id</a:t>
            </a:r>
            <a:r>
              <a:rPr lang="en-US" sz="2400" dirty="0">
                <a:solidFill>
                  <a:srgbClr val="FF0000"/>
                </a:solidFill>
              </a:rPr>
              <a:t>		     </a:t>
            </a:r>
            <a:r>
              <a:rPr lang="en-US" sz="2400" dirty="0" err="1">
                <a:solidFill>
                  <a:srgbClr val="FF0000"/>
                </a:solidFill>
              </a:rPr>
              <a:t>sales_total</a:t>
            </a:r>
            <a:r>
              <a:rPr lang="en-US" sz="2400" dirty="0">
                <a:solidFill>
                  <a:srgbClr val="FF0000"/>
                </a:solidFill>
              </a:rPr>
              <a:t>		    </a:t>
            </a:r>
            <a:r>
              <a:rPr lang="en-US" sz="2400" dirty="0" err="1">
                <a:solidFill>
                  <a:srgbClr val="FF0000"/>
                </a:solidFill>
              </a:rPr>
              <a:t>num_of_orders</a:t>
            </a:r>
            <a:r>
              <a:rPr lang="en-US" sz="2400" dirty="0">
                <a:solidFill>
                  <a:srgbClr val="FF0000"/>
                </a:solidFill>
              </a:rPr>
              <a:t>	      gender </a:t>
            </a:r>
          </a:p>
          <a:p>
            <a:pPr marL="457200" indent="-457200">
              <a:buAutoNum type="arabicPlain"/>
            </a:pPr>
            <a:r>
              <a:rPr lang="en-US" sz="2400" dirty="0">
                <a:solidFill>
                  <a:srgbClr val="FF0000"/>
                </a:solidFill>
              </a:rPr>
              <a:t>100001		800.64				3		F </a:t>
            </a:r>
          </a:p>
          <a:p>
            <a:pPr marL="457200" indent="-457200">
              <a:buAutoNum type="arabicPlain"/>
            </a:pPr>
            <a:r>
              <a:rPr lang="en-US" sz="2400" dirty="0">
                <a:solidFill>
                  <a:srgbClr val="FF0000"/>
                </a:solidFill>
              </a:rPr>
              <a:t>100002		217.53				3		F </a:t>
            </a:r>
          </a:p>
          <a:p>
            <a:pPr marL="457200" indent="-457200">
              <a:buAutoNum type="arabicPlain"/>
            </a:pPr>
            <a:r>
              <a:rPr lang="en-US" sz="2400" dirty="0">
                <a:solidFill>
                  <a:srgbClr val="FF0000"/>
                </a:solidFill>
              </a:rPr>
              <a:t>100003		74.58				2		M</a:t>
            </a:r>
          </a:p>
          <a:p>
            <a:pPr marL="457200" indent="-457200">
              <a:buAutoNum type="arabicPlain"/>
            </a:pPr>
            <a:r>
              <a:rPr lang="en-US" sz="2400" dirty="0">
                <a:solidFill>
                  <a:srgbClr val="FF0000"/>
                </a:solidFill>
              </a:rPr>
              <a:t>100004		498.60				3		M</a:t>
            </a:r>
          </a:p>
          <a:p>
            <a:pPr marL="457200" indent="-457200">
              <a:buAutoNum type="arabicPlain"/>
            </a:pPr>
            <a:r>
              <a:rPr lang="en-US" sz="2400" dirty="0">
                <a:solidFill>
                  <a:srgbClr val="FF0000"/>
                </a:solidFill>
              </a:rPr>
              <a:t>100005		723.11				4		F </a:t>
            </a:r>
          </a:p>
          <a:p>
            <a:pPr marL="457200" indent="-457200">
              <a:buAutoNum type="arabicPlain"/>
            </a:pPr>
            <a:r>
              <a:rPr lang="en-US" sz="2400" dirty="0">
                <a:solidFill>
                  <a:srgbClr val="FF0000"/>
                </a:solidFill>
              </a:rPr>
              <a:t>100006		69.43				2		F</a:t>
            </a:r>
          </a:p>
        </p:txBody>
      </p:sp>
    </p:spTree>
    <p:extLst>
      <p:ext uri="{BB962C8B-B14F-4D97-AF65-F5344CB8AC3E}">
        <p14:creationId xmlns:p14="http://schemas.microsoft.com/office/powerpoint/2010/main" val="1372505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91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summary(sales)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FF0000"/>
                </a:solidFill>
              </a:rPr>
              <a:t>cust_id</a:t>
            </a: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sales_total</a:t>
            </a: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num_of_orders</a:t>
            </a:r>
            <a:r>
              <a:rPr lang="en-US" dirty="0">
                <a:solidFill>
                  <a:srgbClr val="FF0000"/>
                </a:solidFill>
              </a:rPr>
              <a:t>	gender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Min.	:100001	Min.	:	30.02	Min.	:	1.000	F:5035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1stQu.:102501	1st	Qu.:	80.29	1st	Qu.:	2.000	M:4965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Median	:105001	Median	:	151.65	Median	:	2.000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	:105001	Mean	:	249.46	Mean	:	2.428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3rdQu.:107500	3rd	Qu.:	295.50	3rd	Qu.:	3.000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Max.	:110000	Max.	:7606.09	Max.	:22.000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2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 is extracted and categorized to identify and analyze behavioral </a:t>
            </a:r>
            <a:r>
              <a:rPr lang="en-US" b="1" dirty="0"/>
              <a:t>data</a:t>
            </a:r>
            <a:r>
              <a:rPr lang="en-US" dirty="0"/>
              <a:t> and patterns, and techniques vary according to organizational requirements.</a:t>
            </a:r>
          </a:p>
          <a:p>
            <a:r>
              <a:rPr lang="en-US" dirty="0" err="1"/>
              <a:t>Eg</a:t>
            </a:r>
            <a:r>
              <a:rPr lang="en-US" dirty="0"/>
              <a:t>. 1 – Prediction in the game of Cricket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Eg</a:t>
            </a:r>
            <a:r>
              <a:rPr lang="en-US" dirty="0"/>
              <a:t>. 2 – Prediction of your exam score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942975"/>
            <a:ext cx="476250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1F42-BB45-4667-B274-3DD3A3ADBB23}" type="datetime1">
              <a:rPr lang="en-US" smtClean="0"/>
              <a:t>7/25/2019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130D-6F68-416C-BDC7-C4491CB8AD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4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plot(</a:t>
            </a:r>
            <a:r>
              <a:rPr lang="en-US" dirty="0" err="1"/>
              <a:t>sales$num_of_orders,sales$sales_total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           main="Number of Orders vs. Sales")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7924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47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results &lt;- lm(</a:t>
            </a:r>
            <a:r>
              <a:rPr lang="en-US" sz="2800" dirty="0" err="1"/>
              <a:t>sales$sales_total</a:t>
            </a:r>
            <a:r>
              <a:rPr lang="en-US" sz="2800" dirty="0"/>
              <a:t> ~ </a:t>
            </a:r>
            <a:r>
              <a:rPr lang="en-US" sz="2800" dirty="0" err="1"/>
              <a:t>sales$num_of_orders</a:t>
            </a:r>
            <a:r>
              <a:rPr lang="en-US" sz="2800" dirty="0"/>
              <a:t>) </a:t>
            </a:r>
          </a:p>
          <a:p>
            <a:pPr marL="0" indent="0">
              <a:buNone/>
            </a:pPr>
            <a:r>
              <a:rPr lang="en-US" dirty="0"/>
              <a:t>results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Call: lm(formula	=	</a:t>
            </a:r>
            <a:r>
              <a:rPr lang="en-US" dirty="0" err="1">
                <a:solidFill>
                  <a:srgbClr val="FF0000"/>
                </a:solidFill>
              </a:rPr>
              <a:t>sales$sales_total</a:t>
            </a:r>
            <a:r>
              <a:rPr lang="en-US" dirty="0">
                <a:solidFill>
                  <a:srgbClr val="FF0000"/>
                </a:solidFill>
              </a:rPr>
              <a:t>	˜	</a:t>
            </a:r>
            <a:r>
              <a:rPr lang="en-US" dirty="0" err="1">
                <a:solidFill>
                  <a:srgbClr val="FF0000"/>
                </a:solidFill>
              </a:rPr>
              <a:t>sales$num_of_orders</a:t>
            </a:r>
            <a:r>
              <a:rPr lang="en-US" dirty="0">
                <a:solidFill>
                  <a:srgbClr val="FF0000"/>
                </a:solidFill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Coefficients: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(Intercept)		</a:t>
            </a:r>
            <a:r>
              <a:rPr lang="en-US" dirty="0" err="1">
                <a:solidFill>
                  <a:srgbClr val="FF0000"/>
                </a:solidFill>
              </a:rPr>
              <a:t>sales$num_of_orders</a:t>
            </a:r>
            <a:r>
              <a:rPr lang="en-US" dirty="0">
                <a:solidFill>
                  <a:srgbClr val="FF0000"/>
                </a:solidFill>
              </a:rPr>
              <a:t>		-154.1				166.2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82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991600" cy="5867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summary(results) </a:t>
            </a:r>
          </a:p>
          <a:p>
            <a:pPr marL="0" indent="0">
              <a:buNone/>
            </a:pPr>
            <a:r>
              <a:rPr lang="en-US" dirty="0"/>
              <a:t>Call: lm(formula	=	</a:t>
            </a:r>
            <a:r>
              <a:rPr lang="en-US" dirty="0" err="1"/>
              <a:t>sales$sales_total</a:t>
            </a:r>
            <a:r>
              <a:rPr lang="en-US" dirty="0"/>
              <a:t>	˜	</a:t>
            </a:r>
            <a:r>
              <a:rPr lang="en-US" dirty="0" err="1"/>
              <a:t>sales$num_of_orders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Residuals: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Min		1Q	Median		3Q	Max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-666.5		-125.5	-26.7		86.6	4103.4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Coefficients: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Estimate	Std.	Error	t	value	</a:t>
            </a:r>
            <a:r>
              <a:rPr lang="en-US" dirty="0" err="1">
                <a:solidFill>
                  <a:srgbClr val="FF0000"/>
                </a:solidFill>
              </a:rPr>
              <a:t>Pr</a:t>
            </a:r>
            <a:r>
              <a:rPr lang="en-US" dirty="0">
                <a:solidFill>
                  <a:srgbClr val="FF0000"/>
                </a:solidFill>
              </a:rPr>
              <a:t>(&gt;|t|)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(Intercept)	 -154.128		4.129	-37.33	&lt;2e-16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***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sales$num_of_orders</a:t>
            </a:r>
            <a:r>
              <a:rPr lang="en-US" dirty="0">
                <a:solidFill>
                  <a:srgbClr val="FF0000"/>
                </a:solidFill>
              </a:rPr>
              <a:t>	166.221		1.462	113.66	&lt;2e-16	*** –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Signif</a:t>
            </a:r>
            <a:r>
              <a:rPr lang="en-US" dirty="0">
                <a:solidFill>
                  <a:srgbClr val="FF0000"/>
                </a:solidFill>
              </a:rPr>
              <a:t>.	codes:	0	‘***’	0.001	‘**’	0.01	‘*’	0.05	‘.’	0.1	‘	‘	1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Residual	standard	error:	210.8	on	9998	degrees	of	freedom Multiple	R-squared:	0.5637,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Adjusted	R-squared:	0.5637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F-statistic:	1.292e+04	on	1	and	9998	DF,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p-value:	&lt;	2.2e-16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4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	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	summary()	function	is	an	example	of	a	</a:t>
            </a:r>
            <a:r>
              <a:rPr lang="en-US" dirty="0">
                <a:solidFill>
                  <a:srgbClr val="FF0000"/>
                </a:solidFill>
              </a:rPr>
              <a:t>generic	function</a:t>
            </a:r>
            <a:r>
              <a:rPr lang="en-US" dirty="0"/>
              <a:t>.	</a:t>
            </a:r>
          </a:p>
          <a:p>
            <a:r>
              <a:rPr lang="en-US" dirty="0"/>
              <a:t>A	generic	function	is	a group	of	functions	sharing	the	same	name	but	behaving	differently	depending	on	the number	and	the	type	of	arguments	they	receive.	</a:t>
            </a:r>
          </a:p>
          <a:p>
            <a:r>
              <a:rPr lang="en-US" dirty="0"/>
              <a:t>Plot() and </a:t>
            </a:r>
            <a:r>
              <a:rPr lang="en-US" dirty="0" err="1"/>
              <a:t>hist</a:t>
            </a:r>
            <a:r>
              <a:rPr lang="en-US" dirty="0"/>
              <a:t>() are other generic functions</a:t>
            </a:r>
          </a:p>
        </p:txBody>
      </p:sp>
    </p:spTree>
    <p:extLst>
      <p:ext uri="{BB962C8B-B14F-4D97-AF65-F5344CB8AC3E}">
        <p14:creationId xmlns:p14="http://schemas.microsoft.com/office/powerpoint/2010/main" val="156153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results$residuals</a:t>
            </a:r>
            <a:r>
              <a:rPr lang="en-US" dirty="0"/>
              <a:t>, breaks = 800)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5988"/>
            <a:ext cx="8077200" cy="413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8393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graphical user interfaces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23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"/>
            <a:ext cx="8610600" cy="6553200"/>
          </a:xfrm>
        </p:spPr>
        <p:txBody>
          <a:bodyPr>
            <a:normAutofit fontScale="77500" lnSpcReduction="20000"/>
          </a:bodyPr>
          <a:lstStyle/>
          <a:p>
            <a:pPr marL="0" indent="457200" algn="just"/>
            <a:r>
              <a:rPr lang="en-US" dirty="0"/>
              <a:t>R	software	uses	a	command-line interface (CLI) that	is	similar	to	the	BASH	shell	in Linux or the interactive	versions	of	scripting languages	such as Python.</a:t>
            </a:r>
          </a:p>
          <a:p>
            <a:pPr marL="0" indent="0" algn="just">
              <a:buNone/>
            </a:pPr>
            <a:r>
              <a:rPr lang="en-US" dirty="0"/>
              <a:t>	</a:t>
            </a:r>
          </a:p>
          <a:p>
            <a:pPr marL="0" indent="457200" algn="just"/>
            <a:r>
              <a:rPr lang="en-US" dirty="0"/>
              <a:t>UNIX	and	Linux	users can	enter	command R at the	terminal	prompt	to	use	the CLI.	</a:t>
            </a:r>
          </a:p>
          <a:p>
            <a:pPr marL="0" indent="0" algn="just">
              <a:buNone/>
            </a:pPr>
            <a:endParaRPr lang="en-US" dirty="0"/>
          </a:p>
          <a:p>
            <a:pPr marL="0" indent="457200" algn="just"/>
            <a:r>
              <a:rPr lang="en-US" dirty="0"/>
              <a:t>For	Windows	installations,	R comes	with RGui.exe, which	provides	a	basic	graphical	user interface (GUI).	</a:t>
            </a:r>
          </a:p>
          <a:p>
            <a:pPr marL="0" indent="0" algn="just">
              <a:buNone/>
            </a:pPr>
            <a:endParaRPr lang="en-US" dirty="0"/>
          </a:p>
          <a:p>
            <a:pPr marL="0" indent="457200" algn="just"/>
            <a:r>
              <a:rPr lang="en-US" dirty="0"/>
              <a:t>However,	to improve	the	ease	of	writing, executing,	and	debugging	R	code,	several additional GUIs have	been	written	for	R.</a:t>
            </a:r>
          </a:p>
          <a:p>
            <a:pPr marL="0" indent="0" algn="just">
              <a:buNone/>
            </a:pPr>
            <a:r>
              <a:rPr lang="en-US" dirty="0"/>
              <a:t>	</a:t>
            </a:r>
          </a:p>
          <a:p>
            <a:pPr marL="0" indent="457200" algn="just"/>
            <a:r>
              <a:rPr lang="en-US" dirty="0"/>
              <a:t>Popular	GUIs	include	the	R	commander	[3], Rattle	[4],	and </a:t>
            </a:r>
            <a:r>
              <a:rPr lang="en-US" dirty="0" err="1"/>
              <a:t>RStudio</a:t>
            </a:r>
            <a:r>
              <a:rPr lang="en-US" dirty="0"/>
              <a:t>	[5].	</a:t>
            </a:r>
          </a:p>
        </p:txBody>
      </p:sp>
    </p:spTree>
    <p:extLst>
      <p:ext uri="{BB962C8B-B14F-4D97-AF65-F5344CB8AC3E}">
        <p14:creationId xmlns:p14="http://schemas.microsoft.com/office/powerpoint/2010/main" val="1185994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832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86800" cy="6477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	four	highlighted	window	panes	follow.	</a:t>
            </a:r>
          </a:p>
          <a:p>
            <a:pPr marL="0" indent="0">
              <a:buNone/>
            </a:pPr>
            <a:r>
              <a:rPr lang="en-US" u="sng" dirty="0"/>
              <a:t>Scripts:</a:t>
            </a:r>
            <a:r>
              <a:rPr lang="en-US" dirty="0"/>
              <a:t>	Serves	as	an	area	to	write	and	save	R	code</a:t>
            </a:r>
          </a:p>
          <a:p>
            <a:pPr marL="0" indent="0">
              <a:buNone/>
            </a:pPr>
            <a:r>
              <a:rPr lang="en-US" u="sng" dirty="0"/>
              <a:t>Workspace:</a:t>
            </a:r>
            <a:r>
              <a:rPr lang="en-US" dirty="0"/>
              <a:t>	Lists	the	datasets	and	variables	in	the	R	environment</a:t>
            </a:r>
          </a:p>
          <a:p>
            <a:pPr marL="0" indent="0">
              <a:buNone/>
            </a:pPr>
            <a:r>
              <a:rPr lang="en-US" u="sng" dirty="0"/>
              <a:t>Plots:</a:t>
            </a:r>
            <a:r>
              <a:rPr lang="en-US" dirty="0"/>
              <a:t>	Displays	the	plots	generated	by	the	R	code	and	provides	a	straightforward mechanism	to	export	the	plots</a:t>
            </a:r>
          </a:p>
          <a:p>
            <a:pPr marL="0" indent="0">
              <a:buNone/>
            </a:pPr>
            <a:r>
              <a:rPr lang="en-US" u="sng" dirty="0"/>
              <a:t>Console:</a:t>
            </a:r>
            <a:r>
              <a:rPr lang="en-US" dirty="0"/>
              <a:t>	Provides	a	history	of	the	executed	R	code	and	the	output</a:t>
            </a:r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u="sng" dirty="0">
                <a:solidFill>
                  <a:prstClr val="black"/>
                </a:solidFill>
              </a:rPr>
              <a:t>edit() and fix() </a:t>
            </a:r>
            <a:r>
              <a:rPr lang="en-US" dirty="0">
                <a:solidFill>
                  <a:prstClr val="black"/>
                </a:solidFill>
              </a:rPr>
              <a:t>functions to allow the user to update the contents of an R variable.</a:t>
            </a:r>
          </a:p>
          <a:p>
            <a:pPr marL="0" lvl="0" indent="0">
              <a:buNone/>
            </a:pPr>
            <a:r>
              <a:rPr lang="en-US" dirty="0">
                <a:solidFill>
                  <a:prstClr val="black"/>
                </a:solidFill>
              </a:rPr>
              <a:t>In </a:t>
            </a:r>
            <a:r>
              <a:rPr lang="en-US" dirty="0" err="1">
                <a:solidFill>
                  <a:prstClr val="black"/>
                </a:solidFill>
              </a:rPr>
              <a:t>Rstudio</a:t>
            </a:r>
            <a:r>
              <a:rPr lang="en-US" dirty="0">
                <a:solidFill>
                  <a:prstClr val="black"/>
                </a:solidFill>
              </a:rPr>
              <a:t>, we can select the variables from the </a:t>
            </a:r>
            <a:r>
              <a:rPr lang="en-US" b="1" u="sng" dirty="0">
                <a:solidFill>
                  <a:prstClr val="black"/>
                </a:solidFill>
              </a:rPr>
              <a:t>workspace pane </a:t>
            </a:r>
            <a:r>
              <a:rPr lang="en-US" dirty="0">
                <a:solidFill>
                  <a:prstClr val="black"/>
                </a:solidFill>
              </a:rPr>
              <a:t>and do the same.</a:t>
            </a:r>
          </a:p>
          <a:p>
            <a:pPr marL="0" lvl="0" indent="0">
              <a:buNone/>
            </a:pPr>
            <a:endParaRPr lang="en-US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dirty="0">
                <a:solidFill>
                  <a:prstClr val="black"/>
                </a:solidFill>
              </a:rPr>
              <a:t>R saves the workspace environment into  .</a:t>
            </a:r>
            <a:r>
              <a:rPr lang="en-US" dirty="0" err="1">
                <a:solidFill>
                  <a:prstClr val="black"/>
                </a:solidFill>
              </a:rPr>
              <a:t>Rdata</a:t>
            </a:r>
            <a:r>
              <a:rPr lang="en-US" dirty="0">
                <a:solidFill>
                  <a:prstClr val="black"/>
                </a:solidFill>
              </a:rPr>
              <a:t> file using the </a:t>
            </a:r>
            <a:r>
              <a:rPr lang="en-US" b="1" dirty="0" err="1">
                <a:solidFill>
                  <a:prstClr val="black"/>
                </a:solidFill>
              </a:rPr>
              <a:t>save.image</a:t>
            </a:r>
            <a:r>
              <a:rPr lang="en-US" b="1" dirty="0">
                <a:solidFill>
                  <a:prstClr val="black"/>
                </a:solidFill>
              </a:rPr>
              <a:t>() </a:t>
            </a:r>
            <a:r>
              <a:rPr lang="en-US" dirty="0">
                <a:solidFill>
                  <a:prstClr val="black"/>
                </a:solidFill>
              </a:rPr>
              <a:t>function. </a:t>
            </a:r>
          </a:p>
          <a:p>
            <a:pPr marL="0" lvl="0" indent="0">
              <a:buNone/>
            </a:pPr>
            <a:r>
              <a:rPr lang="en-US" b="1" dirty="0" err="1">
                <a:solidFill>
                  <a:prstClr val="black"/>
                </a:solidFill>
              </a:rPr>
              <a:t>Load.image</a:t>
            </a:r>
            <a:r>
              <a:rPr lang="en-US" b="1" dirty="0">
                <a:solidFill>
                  <a:prstClr val="black"/>
                </a:solidFill>
              </a:rPr>
              <a:t>() </a:t>
            </a:r>
            <a:r>
              <a:rPr lang="en-US" dirty="0">
                <a:solidFill>
                  <a:prstClr val="black"/>
                </a:solidFill>
              </a:rPr>
              <a:t>function allows us to load  the previously saved workspace.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35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	Import	and	Export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7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834"/>
            <a:ext cx="8991600" cy="6483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2895600"/>
            <a:ext cx="86106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0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"/>
            <a:ext cx="9067800" cy="647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sales	&lt;-	read.csv(“c:/data/yearly_sales.csv”)</a:t>
            </a:r>
          </a:p>
          <a:p>
            <a:pPr marL="0" indent="0">
              <a:buNone/>
            </a:pPr>
            <a:r>
              <a:rPr lang="en-US" sz="2400" dirty="0" err="1"/>
              <a:t>setwd</a:t>
            </a:r>
            <a:r>
              <a:rPr lang="en-US" sz="2400" dirty="0"/>
              <a:t>(“c:/data/”) </a:t>
            </a:r>
          </a:p>
          <a:p>
            <a:pPr marL="0" indent="0">
              <a:buNone/>
            </a:pPr>
            <a:r>
              <a:rPr lang="en-US" sz="2400" dirty="0"/>
              <a:t>sales	&lt;-	read.csv(“yearly_sales.csv”)</a:t>
            </a:r>
          </a:p>
          <a:p>
            <a:pPr marL="0" indent="0">
              <a:buNone/>
            </a:pPr>
            <a:r>
              <a:rPr lang="en-US" sz="2400" dirty="0" err="1"/>
              <a:t>sales_table</a:t>
            </a:r>
            <a:r>
              <a:rPr lang="en-US" sz="2400" dirty="0"/>
              <a:t>&lt;-</a:t>
            </a:r>
            <a:r>
              <a:rPr lang="en-US" sz="2400" dirty="0" err="1"/>
              <a:t>read.table</a:t>
            </a:r>
            <a:r>
              <a:rPr lang="en-US" sz="2400" dirty="0"/>
              <a:t>(“yearly_sales.csv”,	header=TRUE,	</a:t>
            </a:r>
            <a:r>
              <a:rPr lang="en-US" sz="2400" dirty="0" err="1"/>
              <a:t>sep</a:t>
            </a:r>
            <a:r>
              <a:rPr lang="en-US" sz="2400" dirty="0"/>
              <a:t>=”,”) </a:t>
            </a:r>
          </a:p>
          <a:p>
            <a:pPr marL="0" indent="0">
              <a:buNone/>
            </a:pPr>
            <a:r>
              <a:rPr lang="en-US" sz="2400" dirty="0"/>
              <a:t>Sale</a:t>
            </a:r>
          </a:p>
          <a:p>
            <a:pPr marL="0" indent="0">
              <a:buNone/>
            </a:pPr>
            <a:r>
              <a:rPr lang="en-US" sz="2400" dirty="0" err="1"/>
              <a:t>s_delim</a:t>
            </a:r>
            <a:r>
              <a:rPr lang="en-US" sz="2400" dirty="0"/>
              <a:t>	&lt;-	</a:t>
            </a:r>
            <a:r>
              <a:rPr lang="en-US" sz="2400" dirty="0" err="1"/>
              <a:t>read.delim</a:t>
            </a:r>
            <a:r>
              <a:rPr lang="en-US" sz="2400" dirty="0"/>
              <a:t>(“yearly_sales.csv”,	</a:t>
            </a:r>
            <a:r>
              <a:rPr lang="en-US" sz="2400" dirty="0" err="1"/>
              <a:t>sep</a:t>
            </a:r>
            <a:r>
              <a:rPr lang="en-US" sz="2400" dirty="0"/>
              <a:t>=”,”)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7467600" cy="3733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9414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91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	analogous	R	functions	such	as </a:t>
            </a:r>
            <a:r>
              <a:rPr lang="en-US" dirty="0" err="1"/>
              <a:t>write.table</a:t>
            </a:r>
            <a:r>
              <a:rPr lang="en-US" dirty="0"/>
              <a:t>(),	write.csv(),	and	write.csv2()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#	add	a	column	for	the	average sales	per	order </a:t>
            </a:r>
          </a:p>
          <a:p>
            <a:pPr marL="0" indent="0">
              <a:buNone/>
            </a:pPr>
            <a:r>
              <a:rPr lang="en-US" sz="2600" dirty="0" err="1"/>
              <a:t>sales$per_order</a:t>
            </a:r>
            <a:r>
              <a:rPr lang="en-US" sz="2600" dirty="0"/>
              <a:t>&lt;-</a:t>
            </a:r>
            <a:r>
              <a:rPr lang="en-US" sz="2600" dirty="0" err="1"/>
              <a:t>sales$sales_total</a:t>
            </a:r>
            <a:r>
              <a:rPr lang="en-US" sz="2600" dirty="0"/>
              <a:t>/</a:t>
            </a:r>
            <a:r>
              <a:rPr lang="en-US" sz="2600" dirty="0" err="1"/>
              <a:t>sales$num_of_orders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#	export	data	as	tab	delimited	without	the	row	names </a:t>
            </a:r>
          </a:p>
          <a:p>
            <a:pPr marL="0" indent="0">
              <a:buNone/>
            </a:pPr>
            <a:r>
              <a:rPr lang="en-US" sz="2600" dirty="0" err="1"/>
              <a:t>write.table</a:t>
            </a:r>
            <a:r>
              <a:rPr lang="en-US" sz="2600" dirty="0"/>
              <a:t>(</a:t>
            </a:r>
            <a:r>
              <a:rPr lang="en-US" sz="2600" dirty="0" err="1"/>
              <a:t>sales,“C</a:t>
            </a:r>
            <a:r>
              <a:rPr lang="en-US" sz="2600" dirty="0"/>
              <a:t>:/Users/A/Desktop/sales_modified.txt”,	</a:t>
            </a:r>
            <a:r>
              <a:rPr lang="en-US" sz="2600" dirty="0" err="1"/>
              <a:t>sep</a:t>
            </a:r>
            <a:r>
              <a:rPr lang="en-US" sz="2600" dirty="0"/>
              <a:t>=”\t”,	</a:t>
            </a:r>
            <a:r>
              <a:rPr lang="en-US" sz="2600" dirty="0" err="1"/>
              <a:t>row.names</a:t>
            </a:r>
            <a:r>
              <a:rPr lang="en-US" sz="2600" dirty="0"/>
              <a:t>=FALSE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21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u="sng" dirty="0"/>
              <a:t>Database connectivity – need to install ROBDC package before executing these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install.packages</a:t>
            </a:r>
            <a:r>
              <a:rPr lang="en-US" dirty="0"/>
              <a:t>(“RODBC”) </a:t>
            </a:r>
          </a:p>
          <a:p>
            <a:pPr marL="0" indent="0">
              <a:buNone/>
            </a:pPr>
            <a:r>
              <a:rPr lang="en-US" dirty="0"/>
              <a:t>library(RODBC) </a:t>
            </a:r>
          </a:p>
          <a:p>
            <a:pPr marL="0" indent="0">
              <a:buNone/>
            </a:pPr>
            <a:r>
              <a:rPr lang="en-US" dirty="0"/>
              <a:t>conn	&lt;-	</a:t>
            </a:r>
            <a:r>
              <a:rPr lang="en-US" dirty="0" err="1"/>
              <a:t>odbcConnect</a:t>
            </a:r>
            <a:r>
              <a:rPr lang="en-US" dirty="0"/>
              <a:t>(“training2”,	</a:t>
            </a:r>
            <a:r>
              <a:rPr lang="en-US" dirty="0" err="1"/>
              <a:t>uid</a:t>
            </a:r>
            <a:r>
              <a:rPr lang="en-US" dirty="0"/>
              <a:t>=“user”, </a:t>
            </a:r>
            <a:r>
              <a:rPr lang="en-US" dirty="0" err="1"/>
              <a:t>pwd</a:t>
            </a:r>
            <a:r>
              <a:rPr lang="en-US" dirty="0"/>
              <a:t>=“password”)</a:t>
            </a:r>
          </a:p>
          <a:p>
            <a:pPr marL="0" indent="0">
              <a:buNone/>
            </a:pPr>
            <a:r>
              <a:rPr lang="en-US" dirty="0" err="1"/>
              <a:t>housing_data</a:t>
            </a:r>
            <a:r>
              <a:rPr lang="en-US" dirty="0"/>
              <a:t>	&lt;-	</a:t>
            </a:r>
            <a:r>
              <a:rPr lang="en-US" dirty="0" err="1"/>
              <a:t>sqlQuery</a:t>
            </a:r>
            <a:r>
              <a:rPr lang="en-US" dirty="0"/>
              <a:t>(conn,	“select	</a:t>
            </a:r>
            <a:r>
              <a:rPr lang="en-US" dirty="0" err="1"/>
              <a:t>serialno</a:t>
            </a:r>
            <a:r>
              <a:rPr lang="en-US" dirty="0"/>
              <a:t>,	state,	persons,	rooms 	from	housing where	</a:t>
            </a:r>
            <a:r>
              <a:rPr lang="en-US" dirty="0" err="1"/>
              <a:t>hinc</a:t>
            </a:r>
            <a:r>
              <a:rPr lang="en-US" dirty="0"/>
              <a:t>	&gt; 1000000”) </a:t>
            </a:r>
          </a:p>
          <a:p>
            <a:pPr marL="0" indent="0">
              <a:buNone/>
            </a:pPr>
            <a:r>
              <a:rPr lang="en-US" dirty="0"/>
              <a:t>head(</a:t>
            </a:r>
            <a:r>
              <a:rPr lang="en-US" dirty="0" err="1"/>
              <a:t>housing_data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45043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histogram to JPEG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jpeg(file=“c:/data/sales_hist.jpeg”)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a	new	jpeg	file </a:t>
            </a:r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sales$num_of_orders</a:t>
            </a:r>
            <a:r>
              <a:rPr lang="en-US" dirty="0"/>
              <a:t>)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export	histogram	to	jpeg </a:t>
            </a:r>
          </a:p>
          <a:p>
            <a:pPr marL="0" indent="0">
              <a:buNone/>
            </a:pPr>
            <a:r>
              <a:rPr lang="en-US" dirty="0" err="1"/>
              <a:t>dev.off</a:t>
            </a:r>
            <a:r>
              <a:rPr lang="en-US" dirty="0"/>
              <a:t>()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shut	off	the	graphic	device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25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Attribute	and	Data	Types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80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3481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Autofit/>
          </a:bodyPr>
          <a:lstStyle/>
          <a:p>
            <a:r>
              <a:rPr lang="en-US" sz="2400" dirty="0"/>
              <a:t>Numeric,	Character,	and	Logical	Data	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	&lt;-	1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a	numeric	variable </a:t>
            </a:r>
          </a:p>
          <a:p>
            <a:pPr marL="0" indent="0">
              <a:buNone/>
            </a:pPr>
            <a:r>
              <a:rPr lang="en-US" dirty="0"/>
              <a:t>sport	&lt;-	“football”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a	character	variable </a:t>
            </a:r>
          </a:p>
          <a:p>
            <a:pPr marL="0" indent="0">
              <a:buNone/>
            </a:pPr>
            <a:r>
              <a:rPr lang="en-US" dirty="0"/>
              <a:t>flag	&lt;-	TRUE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a	logical	variable</a:t>
            </a:r>
          </a:p>
          <a:p>
            <a:pPr marL="0" indent="0">
              <a:buNone/>
            </a:pPr>
            <a:r>
              <a:rPr lang="en-US" dirty="0"/>
              <a:t>class(i)			</a:t>
            </a:r>
            <a:r>
              <a:rPr lang="en-US" dirty="0">
                <a:solidFill>
                  <a:srgbClr val="FF0000"/>
                </a:solidFill>
              </a:rPr>
              <a:t>#	returns	“numeric” </a:t>
            </a:r>
          </a:p>
          <a:p>
            <a:pPr marL="0" indent="0">
              <a:buNone/>
            </a:pPr>
            <a:r>
              <a:rPr lang="en-US" dirty="0" err="1"/>
              <a:t>typeof</a:t>
            </a:r>
            <a:r>
              <a:rPr lang="en-US" dirty="0"/>
              <a:t>(i)			</a:t>
            </a:r>
            <a:r>
              <a:rPr lang="en-US" dirty="0">
                <a:solidFill>
                  <a:srgbClr val="FF0000"/>
                </a:solidFill>
              </a:rPr>
              <a:t>#	returns	“double” </a:t>
            </a:r>
          </a:p>
          <a:p>
            <a:pPr marL="0" indent="0">
              <a:buNone/>
            </a:pPr>
            <a:r>
              <a:rPr lang="en-US" dirty="0"/>
              <a:t>class(sport)		</a:t>
            </a:r>
            <a:r>
              <a:rPr lang="en-US" dirty="0">
                <a:solidFill>
                  <a:srgbClr val="FF0000"/>
                </a:solidFill>
              </a:rPr>
              <a:t>#	returns	“character” </a:t>
            </a:r>
          </a:p>
          <a:p>
            <a:pPr marL="0" indent="0">
              <a:buNone/>
            </a:pPr>
            <a:r>
              <a:rPr lang="en-US" dirty="0" err="1"/>
              <a:t>typeof</a:t>
            </a:r>
            <a:r>
              <a:rPr lang="en-US" dirty="0"/>
              <a:t>(sport)</a:t>
            </a:r>
            <a:r>
              <a:rPr lang="en-US" dirty="0">
                <a:solidFill>
                  <a:srgbClr val="FF0000"/>
                </a:solidFill>
              </a:rPr>
              <a:t>		#	returns	“character” </a:t>
            </a:r>
          </a:p>
          <a:p>
            <a:pPr marL="0" indent="0">
              <a:buNone/>
            </a:pPr>
            <a:r>
              <a:rPr lang="en-US" dirty="0"/>
              <a:t>class(flag)</a:t>
            </a:r>
            <a:r>
              <a:rPr lang="en-US" dirty="0">
                <a:solidFill>
                  <a:srgbClr val="FF0000"/>
                </a:solidFill>
              </a:rPr>
              <a:t>		#	returns	“logical” </a:t>
            </a:r>
          </a:p>
          <a:p>
            <a:pPr marL="0" indent="0">
              <a:buNone/>
            </a:pPr>
            <a:r>
              <a:rPr lang="en-US" dirty="0" err="1"/>
              <a:t>typeof</a:t>
            </a:r>
            <a:r>
              <a:rPr lang="en-US" dirty="0"/>
              <a:t>(flag)</a:t>
            </a:r>
            <a:r>
              <a:rPr lang="en-US" dirty="0">
                <a:solidFill>
                  <a:srgbClr val="FF0000"/>
                </a:solidFill>
              </a:rPr>
              <a:t>		#	returns	“logical”</a:t>
            </a:r>
          </a:p>
          <a:p>
            <a:pPr marL="0" indent="0">
              <a:buNone/>
            </a:pPr>
            <a:r>
              <a:rPr lang="en-US" dirty="0" err="1"/>
              <a:t>is.integer</a:t>
            </a:r>
            <a:r>
              <a:rPr lang="en-US" dirty="0"/>
              <a:t>(i)</a:t>
            </a:r>
            <a:r>
              <a:rPr lang="en-US" dirty="0">
                <a:solidFill>
                  <a:srgbClr val="FF0000"/>
                </a:solidFill>
              </a:rPr>
              <a:t>		#	returns	FALSE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j&lt;-</a:t>
            </a:r>
            <a:r>
              <a:rPr lang="en-US" dirty="0" err="1"/>
              <a:t>as.integer</a:t>
            </a:r>
            <a:r>
              <a:rPr lang="en-US" dirty="0"/>
              <a:t>(i)</a:t>
            </a:r>
            <a:r>
              <a:rPr lang="en-US" dirty="0">
                <a:solidFill>
                  <a:srgbClr val="FF0000"/>
                </a:solidFill>
              </a:rPr>
              <a:t>		#               coerces	contents	of I into an integer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is.integer</a:t>
            </a:r>
            <a:r>
              <a:rPr lang="en-US" dirty="0"/>
              <a:t>(j)</a:t>
            </a:r>
            <a:r>
              <a:rPr lang="en-US" dirty="0">
                <a:solidFill>
                  <a:srgbClr val="FF0000"/>
                </a:solidFill>
              </a:rPr>
              <a:t>		#	returns	TRUE</a:t>
            </a:r>
          </a:p>
          <a:p>
            <a:pPr marL="0" indent="0">
              <a:buNone/>
            </a:pPr>
            <a:r>
              <a:rPr lang="en-US" dirty="0"/>
              <a:t>length(i)	</a:t>
            </a:r>
            <a:r>
              <a:rPr lang="en-US" dirty="0">
                <a:solidFill>
                  <a:srgbClr val="FF0000"/>
                </a:solidFill>
              </a:rPr>
              <a:t>		#	returns	1 </a:t>
            </a:r>
          </a:p>
          <a:p>
            <a:pPr marL="0" indent="0">
              <a:buNone/>
            </a:pPr>
            <a:r>
              <a:rPr lang="en-US" dirty="0"/>
              <a:t>length(flag)</a:t>
            </a:r>
            <a:r>
              <a:rPr lang="en-US" dirty="0">
                <a:solidFill>
                  <a:srgbClr val="FF0000"/>
                </a:solidFill>
              </a:rPr>
              <a:t>		#	returns	1 </a:t>
            </a:r>
          </a:p>
          <a:p>
            <a:pPr marL="0" indent="0">
              <a:buNone/>
            </a:pPr>
            <a:r>
              <a:rPr lang="en-US" dirty="0"/>
              <a:t>length(sport)</a:t>
            </a:r>
            <a:r>
              <a:rPr lang="en-US" dirty="0">
                <a:solidFill>
                  <a:srgbClr val="FF0000"/>
                </a:solidFill>
              </a:rPr>
              <a:t>		#	returns	1(not 8	for “football”)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-----because these are single entities called vectors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841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Vectors	are	a	basic	building	block	for	data	in	R.	</a:t>
            </a:r>
          </a:p>
          <a:p>
            <a:pPr marL="0" indent="0">
              <a:buNone/>
            </a:pPr>
            <a:r>
              <a:rPr lang="en-US" dirty="0"/>
              <a:t>As	seen	previously,	simple	R	variables	are actually	vectors.	</a:t>
            </a:r>
          </a:p>
          <a:p>
            <a:pPr marL="0" indent="0">
              <a:buNone/>
            </a:pPr>
            <a:r>
              <a:rPr lang="en-US" dirty="0"/>
              <a:t>A	vector	can	only	consist	of	values	in	the	same	class.	</a:t>
            </a:r>
          </a:p>
        </p:txBody>
      </p:sp>
    </p:spTree>
    <p:extLst>
      <p:ext uri="{BB962C8B-B14F-4D97-AF65-F5344CB8AC3E}">
        <p14:creationId xmlns:p14="http://schemas.microsoft.com/office/powerpoint/2010/main" val="807450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5943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/>
              <a:t>is.vector</a:t>
            </a:r>
            <a:r>
              <a:rPr lang="en-US" dirty="0"/>
              <a:t>(i)			</a:t>
            </a:r>
            <a:r>
              <a:rPr lang="en-US" dirty="0">
                <a:solidFill>
                  <a:srgbClr val="FF0000"/>
                </a:solidFill>
              </a:rPr>
              <a:t>#	returns	TRUE </a:t>
            </a:r>
          </a:p>
          <a:p>
            <a:pPr marL="0" indent="0">
              <a:buNone/>
            </a:pPr>
            <a:r>
              <a:rPr lang="en-US" dirty="0" err="1"/>
              <a:t>is.vector</a:t>
            </a:r>
            <a:r>
              <a:rPr lang="en-US" dirty="0"/>
              <a:t>(flag)		</a:t>
            </a:r>
            <a:r>
              <a:rPr lang="en-US" dirty="0">
                <a:solidFill>
                  <a:srgbClr val="FF0000"/>
                </a:solidFill>
              </a:rPr>
              <a:t>#	returns	TRUE </a:t>
            </a:r>
          </a:p>
          <a:p>
            <a:pPr marL="0" indent="0">
              <a:buNone/>
            </a:pPr>
            <a:r>
              <a:rPr lang="en-US" dirty="0" err="1"/>
              <a:t>is.vector</a:t>
            </a:r>
            <a:r>
              <a:rPr lang="en-US" dirty="0"/>
              <a:t>(sport)		</a:t>
            </a:r>
            <a:r>
              <a:rPr lang="en-US" dirty="0">
                <a:solidFill>
                  <a:srgbClr val="FF0000"/>
                </a:solidFill>
              </a:rPr>
              <a:t>#	returns	TRUE</a:t>
            </a:r>
          </a:p>
          <a:p>
            <a:pPr marL="0" indent="0">
              <a:buNone/>
            </a:pPr>
            <a:r>
              <a:rPr lang="en-US" dirty="0"/>
              <a:t>u	&lt;-	c(“red”,	“yellow”,	“blue”)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a	vector	“red”	“yellow”	“blue” </a:t>
            </a:r>
          </a:p>
          <a:p>
            <a:pPr marL="0" indent="0">
              <a:buNone/>
            </a:pPr>
            <a:r>
              <a:rPr lang="en-US" dirty="0"/>
              <a:t>u	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returns	“red”	“yellow”	“blue”</a:t>
            </a:r>
          </a:p>
          <a:p>
            <a:pPr marL="0" indent="0">
              <a:buNone/>
            </a:pPr>
            <a:r>
              <a:rPr lang="en-US" dirty="0"/>
              <a:t> u[1]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returns	“red”	(1st	element	in	u)</a:t>
            </a:r>
          </a:p>
          <a:p>
            <a:pPr marL="0" indent="0">
              <a:buNone/>
            </a:pPr>
            <a:r>
              <a:rPr lang="en-US" dirty="0"/>
              <a:t> v	&lt;-	1:5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a	vector	1	2	3	4	5 </a:t>
            </a:r>
          </a:p>
          <a:p>
            <a:pPr marL="0" indent="0">
              <a:buNone/>
            </a:pPr>
            <a:r>
              <a:rPr lang="en-US" dirty="0"/>
              <a:t>v	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returns	1	2	3	4	5</a:t>
            </a:r>
          </a:p>
          <a:p>
            <a:pPr marL="0" indent="0">
              <a:buNone/>
            </a:pPr>
            <a:r>
              <a:rPr lang="en-US" dirty="0"/>
              <a:t> sum(v)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returns	15</a:t>
            </a:r>
          </a:p>
          <a:p>
            <a:pPr marL="0" indent="0">
              <a:buNone/>
            </a:pPr>
            <a:r>
              <a:rPr lang="en-US" dirty="0"/>
              <a:t> w&lt;-v*2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a	vector	2	4	6	8	10 </a:t>
            </a:r>
          </a:p>
          <a:p>
            <a:pPr marL="0" indent="0">
              <a:buNone/>
            </a:pPr>
            <a:r>
              <a:rPr lang="en-US" dirty="0"/>
              <a:t>w	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returns	2	4	6	8	10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5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154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w[3]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#returns	6	(the	3rd	element	of	w)</a:t>
            </a:r>
          </a:p>
          <a:p>
            <a:pPr marL="0" indent="0">
              <a:buNone/>
            </a:pPr>
            <a:r>
              <a:rPr lang="en-US" dirty="0"/>
              <a:t> z&lt;-</a:t>
            </a:r>
            <a:r>
              <a:rPr lang="en-US" dirty="0" err="1"/>
              <a:t>v+w</a:t>
            </a: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#sums	two	vectors	element	by	element </a:t>
            </a:r>
          </a:p>
          <a:p>
            <a:pPr marL="0" indent="0">
              <a:buNone/>
            </a:pPr>
            <a:r>
              <a:rPr lang="en-US" dirty="0"/>
              <a:t>z	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#returns	3	6	9	12	15 </a:t>
            </a:r>
          </a:p>
          <a:p>
            <a:pPr marL="0" indent="0">
              <a:buNone/>
            </a:pPr>
            <a:r>
              <a:rPr lang="en-US" dirty="0"/>
              <a:t>z&gt;8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#returns	FALSE	FALSE	TRUE	TRUE	TRUE </a:t>
            </a:r>
          </a:p>
          <a:p>
            <a:pPr marL="0" indent="0">
              <a:buNone/>
            </a:pPr>
            <a:r>
              <a:rPr lang="en-US" dirty="0"/>
              <a:t>z[z&gt;8]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#returns	9	12	15 </a:t>
            </a:r>
          </a:p>
          <a:p>
            <a:pPr marL="0" indent="0">
              <a:buNone/>
            </a:pPr>
            <a:r>
              <a:rPr lang="en-US" dirty="0"/>
              <a:t>z[z&gt;8 | z &lt; 5]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#returns	3	9	12	15	(“|” denotes	“or”)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447800" y="522287"/>
            <a:ext cx="55626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Types of Analytics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304800" y="1390650"/>
            <a:ext cx="86106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b="1" i="1" u="sng" dirty="0"/>
              <a:t>Descriptive</a:t>
            </a:r>
            <a:r>
              <a:rPr lang="en-US" altLang="en-US" dirty="0"/>
              <a:t>: A set of techniques for reviewing and examining the data set(s) to understand the data and analyze business performance</a:t>
            </a:r>
            <a:r>
              <a:rPr lang="en-US" altLang="en-US" sz="2800" dirty="0"/>
              <a:t>.</a:t>
            </a:r>
            <a:endParaRPr lang="en-US" altLang="en-US" dirty="0"/>
          </a:p>
          <a:p>
            <a:pPr eaLnBrk="1" hangingPunct="1"/>
            <a:r>
              <a:rPr lang="en-US" altLang="en-US" b="1" i="1" u="sng" dirty="0"/>
              <a:t>Diagnostic</a:t>
            </a:r>
            <a:r>
              <a:rPr lang="en-US" altLang="en-US" dirty="0"/>
              <a:t>: A set of techniques for determine what has happened and why</a:t>
            </a:r>
          </a:p>
          <a:p>
            <a:pPr eaLnBrk="1" hangingPunct="1"/>
            <a:r>
              <a:rPr lang="en-US" altLang="en-US" b="1" i="1" u="sng" dirty="0"/>
              <a:t>Predictive</a:t>
            </a:r>
            <a:r>
              <a:rPr lang="en-US" altLang="en-US" dirty="0"/>
              <a:t>: </a:t>
            </a:r>
            <a:r>
              <a:rPr lang="en-IN" altLang="en-US" dirty="0">
                <a:solidFill>
                  <a:srgbClr val="000000"/>
                </a:solidFill>
              </a:rPr>
              <a:t>A set of techniques that </a:t>
            </a:r>
            <a:r>
              <a:rPr lang="en-IN" altLang="en-US" dirty="0" err="1">
                <a:solidFill>
                  <a:srgbClr val="000000"/>
                </a:solidFill>
              </a:rPr>
              <a:t>analyze</a:t>
            </a:r>
            <a:r>
              <a:rPr lang="en-IN" altLang="en-US" dirty="0">
                <a:solidFill>
                  <a:srgbClr val="000000"/>
                </a:solidFill>
              </a:rPr>
              <a:t> current and historical data to </a:t>
            </a:r>
            <a:r>
              <a:rPr lang="en-US" altLang="ja-JP" dirty="0">
                <a:ea typeface="MS PGothic" pitchFamily="34" charset="-128"/>
              </a:rPr>
              <a:t>determine what is most likely to (not) happen</a:t>
            </a:r>
            <a:endParaRPr lang="en-US" altLang="en-US" dirty="0"/>
          </a:p>
          <a:p>
            <a:pPr eaLnBrk="1" hangingPunct="1"/>
            <a:r>
              <a:rPr lang="en-US" altLang="en-US" b="1" i="1" u="sng" dirty="0"/>
              <a:t>Prescriptive</a:t>
            </a:r>
            <a:r>
              <a:rPr lang="en-US" altLang="en-US" dirty="0"/>
              <a:t>: A set of techniques for computationally developing and analyzing alternatives that can become courses of action – either tactical or strategic – that may discover the unexpected</a:t>
            </a:r>
          </a:p>
          <a:p>
            <a:pPr eaLnBrk="1" hangingPunct="1"/>
            <a:r>
              <a:rPr lang="en-US" altLang="en-US" b="1" i="1" u="sng" dirty="0"/>
              <a:t>Decisive</a:t>
            </a:r>
            <a:r>
              <a:rPr lang="en-US" altLang="en-US" dirty="0"/>
              <a:t>: A set of techniques for visualizing information and recommending courses of action to facilitate human decision-making when presented with a set of alternatives.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4582-B5D9-4457-8994-F7F6C2C2BFBA}" type="datetime1">
              <a:rPr lang="en-US" smtClean="0"/>
              <a:t>7/25/2019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130D-6F68-416C-BDC7-C4491CB8AD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93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85800"/>
            <a:ext cx="8839200" cy="60198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a&lt;-vector(length=3)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#create	a	logical	vector	of	length	3 </a:t>
            </a:r>
          </a:p>
          <a:p>
            <a:pPr marL="0" indent="0">
              <a:buNone/>
            </a:pPr>
            <a:r>
              <a:rPr lang="en-US" dirty="0"/>
              <a:t>a	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#returns	FALSE	FALSE	FALSE </a:t>
            </a:r>
          </a:p>
          <a:p>
            <a:pPr marL="0" indent="0">
              <a:buNone/>
            </a:pPr>
            <a:r>
              <a:rPr lang="en-US" dirty="0"/>
              <a:t>b&lt;-vector(mode=“numeric”,	3)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#create	a	numeric	vector	of	length	3 </a:t>
            </a:r>
          </a:p>
          <a:p>
            <a:pPr marL="0" indent="0">
              <a:buNone/>
            </a:pPr>
            <a:r>
              <a:rPr lang="en-US" dirty="0" err="1"/>
              <a:t>typeof</a:t>
            </a:r>
            <a:r>
              <a:rPr lang="en-US" dirty="0"/>
              <a:t>(b)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#returns	“double”</a:t>
            </a:r>
          </a:p>
          <a:p>
            <a:pPr marL="0" indent="0">
              <a:buNone/>
            </a:pPr>
            <a:r>
              <a:rPr lang="en-US" dirty="0"/>
              <a:t>b[2]&lt;-3.1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#assign	3.1	to	the	2nd	element </a:t>
            </a:r>
          </a:p>
          <a:p>
            <a:pPr marL="0" indent="0">
              <a:buNone/>
            </a:pPr>
            <a:r>
              <a:rPr lang="en-US" dirty="0"/>
              <a:t>b	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#returns	0.0	3.1	0.0 </a:t>
            </a:r>
          </a:p>
          <a:p>
            <a:pPr marL="0" indent="0">
              <a:buNone/>
            </a:pPr>
            <a:r>
              <a:rPr lang="en-US" dirty="0"/>
              <a:t>c&lt;-vector(mode=“integer”,	0)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#create	an	integer	vector	of	length	0</a:t>
            </a:r>
          </a:p>
          <a:p>
            <a:pPr marL="0" indent="0">
              <a:buNone/>
            </a:pPr>
            <a:r>
              <a:rPr lang="en-US" dirty="0"/>
              <a:t> c	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#returns	integer(0)</a:t>
            </a:r>
          </a:p>
          <a:p>
            <a:pPr marL="0" indent="0">
              <a:buNone/>
            </a:pPr>
            <a:r>
              <a:rPr lang="en-US" dirty="0"/>
              <a:t>length(c)		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#returns	0</a:t>
            </a:r>
          </a:p>
          <a:p>
            <a:pPr marL="0" indent="0">
              <a:buNone/>
            </a:pPr>
            <a:r>
              <a:rPr lang="en-US" dirty="0"/>
              <a:t>length(b)		</a:t>
            </a:r>
            <a:r>
              <a:rPr lang="en-US" dirty="0">
                <a:solidFill>
                  <a:srgbClr val="FF0000"/>
                </a:solidFill>
              </a:rPr>
              <a:t>#	returns	3 </a:t>
            </a:r>
          </a:p>
          <a:p>
            <a:pPr marL="0" indent="0">
              <a:buNone/>
            </a:pPr>
            <a:r>
              <a:rPr lang="en-US" dirty="0"/>
              <a:t>dim(b)		</a:t>
            </a:r>
            <a:r>
              <a:rPr lang="en-US" dirty="0">
                <a:solidFill>
                  <a:srgbClr val="FF0000"/>
                </a:solidFill>
              </a:rPr>
              <a:t>#	returns	NULL	(an	undefined	value)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6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Arrays and Matrices</a:t>
            </a:r>
            <a:br>
              <a:rPr lang="en-US" dirty="0"/>
            </a:br>
            <a:r>
              <a:rPr lang="en-US" sz="2200" dirty="0"/>
              <a:t>A	two-dimensional	array	is	known	as	a	matrix.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the	dimensions	are	3	regions,	4	quarters,	and	2	years </a:t>
            </a:r>
          </a:p>
          <a:p>
            <a:pPr marL="0" indent="0">
              <a:buNone/>
            </a:pPr>
            <a:r>
              <a:rPr lang="en-US" dirty="0" err="1"/>
              <a:t>quarterly_sales</a:t>
            </a:r>
            <a:r>
              <a:rPr lang="en-US" dirty="0"/>
              <a:t>&lt;-array(0,	dim=c(3,4,2)) </a:t>
            </a:r>
          </a:p>
          <a:p>
            <a:pPr marL="0" indent="0">
              <a:buNone/>
            </a:pPr>
            <a:r>
              <a:rPr lang="en-US" dirty="0" err="1"/>
              <a:t>quarterly_sales</a:t>
            </a:r>
            <a:r>
              <a:rPr lang="en-US" dirty="0"/>
              <a:t>[2,1,1]&lt;-158000 </a:t>
            </a:r>
          </a:p>
          <a:p>
            <a:pPr marL="0" indent="0">
              <a:buNone/>
            </a:pPr>
            <a:r>
              <a:rPr lang="en-US" dirty="0" err="1"/>
              <a:t>quarterly_sales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,	,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                         [,1]	[,2]	[,3]	[,4] 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[1,]		0	0	0	0 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[2,]	158000	0	0	0 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[3,]		0	0	0	0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, , 2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[,1]	[,2]	[,3]	[,4]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[1,]	0	0	0	0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[2,]	0	0	0	0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[3,]	0	0	0	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 A two-dimensional	array	is known as a	matrix.	</a:t>
            </a:r>
          </a:p>
        </p:txBody>
      </p:sp>
    </p:spTree>
    <p:extLst>
      <p:ext uri="{BB962C8B-B14F-4D97-AF65-F5344CB8AC3E}">
        <p14:creationId xmlns:p14="http://schemas.microsoft.com/office/powerpoint/2010/main" val="1113419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sales_matrix</a:t>
            </a:r>
            <a:r>
              <a:rPr lang="en-US" dirty="0"/>
              <a:t>&lt;-matrix(0,nrow=3,	</a:t>
            </a:r>
            <a:r>
              <a:rPr lang="en-US" dirty="0" err="1"/>
              <a:t>ncol</a:t>
            </a:r>
            <a:r>
              <a:rPr lang="en-US" dirty="0"/>
              <a:t>=	4) </a:t>
            </a:r>
          </a:p>
          <a:p>
            <a:pPr marL="0" indent="0">
              <a:buNone/>
            </a:pPr>
            <a:r>
              <a:rPr lang="en-US" dirty="0" err="1"/>
              <a:t>sales_matrix</a:t>
            </a: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[,1]	[,2]	[,3]	[,4]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[1,]	0	0	0	0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[2,]	0	0	0	0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[3,]	0	0	0	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0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Data Frames -</a:t>
            </a:r>
            <a:r>
              <a:rPr lang="en-US" sz="2000" dirty="0"/>
              <a:t> Similar	to	the	concept	of	matrices,	data	frames	provide	a	structure	for	storing	and accessing	several	variables	of	possibly	different	data	types.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#import	a	CSV	file	of	the	total	annual	sales	for	each	customer </a:t>
            </a:r>
          </a:p>
          <a:p>
            <a:pPr marL="0" indent="0">
              <a:buNone/>
            </a:pPr>
            <a:r>
              <a:rPr lang="en-US" dirty="0"/>
              <a:t>sales&lt;-read.csv(“c:/data/yearly_sales.csv”) </a:t>
            </a:r>
          </a:p>
          <a:p>
            <a:pPr marL="0" indent="0">
              <a:buNone/>
            </a:pPr>
            <a:r>
              <a:rPr lang="en-US" dirty="0" err="1"/>
              <a:t>is.data.frame</a:t>
            </a:r>
            <a:r>
              <a:rPr lang="en-US" dirty="0"/>
              <a:t>(sales)		</a:t>
            </a:r>
            <a:r>
              <a:rPr lang="en-US" dirty="0">
                <a:solidFill>
                  <a:srgbClr val="FF0000"/>
                </a:solidFill>
              </a:rPr>
              <a:t>#	returns	TRUE</a:t>
            </a:r>
          </a:p>
          <a:p>
            <a:pPr marL="0" indent="0">
              <a:buNone/>
            </a:pPr>
            <a:r>
              <a:rPr lang="en-US" dirty="0"/>
              <a:t>length(</a:t>
            </a:r>
            <a:r>
              <a:rPr lang="en-US" dirty="0" err="1"/>
              <a:t>sales$num_of_orders</a:t>
            </a:r>
            <a:r>
              <a:rPr lang="en-US" dirty="0"/>
              <a:t>)   </a:t>
            </a:r>
            <a:r>
              <a:rPr lang="en-US" sz="2600" dirty="0">
                <a:solidFill>
                  <a:srgbClr val="FF0000"/>
                </a:solidFill>
              </a:rPr>
              <a:t>#returns 10000 (number of customers) </a:t>
            </a:r>
          </a:p>
          <a:p>
            <a:pPr marL="0" indent="0">
              <a:buNone/>
            </a:pPr>
            <a:r>
              <a:rPr lang="en-US" dirty="0" err="1"/>
              <a:t>is.vector</a:t>
            </a:r>
            <a:r>
              <a:rPr lang="en-US" dirty="0"/>
              <a:t>(</a:t>
            </a:r>
            <a:r>
              <a:rPr lang="en-US" dirty="0" err="1"/>
              <a:t>sales$cust_id</a:t>
            </a:r>
            <a:r>
              <a:rPr lang="en-US" dirty="0"/>
              <a:t>)	</a:t>
            </a:r>
            <a:r>
              <a:rPr lang="en-US" sz="3100" dirty="0">
                <a:solidFill>
                  <a:srgbClr val="FF0000"/>
                </a:solidFill>
              </a:rPr>
              <a:t>#	returns	TRUE </a:t>
            </a:r>
            <a:r>
              <a:rPr lang="en-US" dirty="0" err="1"/>
              <a:t>is.vector</a:t>
            </a:r>
            <a:r>
              <a:rPr lang="en-US" dirty="0"/>
              <a:t>(</a:t>
            </a:r>
            <a:r>
              <a:rPr lang="en-US" dirty="0" err="1"/>
              <a:t>sales$sales_total</a:t>
            </a:r>
            <a:r>
              <a:rPr lang="en-US" dirty="0"/>
              <a:t>)	</a:t>
            </a:r>
            <a:r>
              <a:rPr lang="en-US" dirty="0">
                <a:solidFill>
                  <a:srgbClr val="FF0000"/>
                </a:solidFill>
              </a:rPr>
              <a:t>#	returns	TRUE </a:t>
            </a:r>
            <a:r>
              <a:rPr lang="en-US" dirty="0" err="1"/>
              <a:t>is.vector</a:t>
            </a:r>
            <a:r>
              <a:rPr lang="en-US" dirty="0"/>
              <a:t>(</a:t>
            </a:r>
            <a:r>
              <a:rPr lang="en-US" dirty="0" err="1"/>
              <a:t>sales$num_of_orders</a:t>
            </a:r>
            <a:r>
              <a:rPr lang="en-US" dirty="0"/>
              <a:t>)	</a:t>
            </a:r>
            <a:r>
              <a:rPr lang="en-US" dirty="0">
                <a:solidFill>
                  <a:srgbClr val="FF0000"/>
                </a:solidFill>
              </a:rPr>
              <a:t>#	returns	TRUE </a:t>
            </a:r>
            <a:r>
              <a:rPr lang="en-US" dirty="0" err="1"/>
              <a:t>is.vector</a:t>
            </a:r>
            <a:r>
              <a:rPr lang="en-US" dirty="0"/>
              <a:t>(</a:t>
            </a:r>
            <a:r>
              <a:rPr lang="en-US" dirty="0" err="1"/>
              <a:t>sales$gender</a:t>
            </a:r>
            <a:r>
              <a:rPr lang="en-US" dirty="0"/>
              <a:t>)		</a:t>
            </a:r>
            <a:r>
              <a:rPr lang="en-US" dirty="0">
                <a:solidFill>
                  <a:srgbClr val="FF0000"/>
                </a:solidFill>
              </a:rPr>
              <a:t>#	returns	FALSE </a:t>
            </a:r>
            <a:r>
              <a:rPr lang="en-US" dirty="0" err="1"/>
              <a:t>is.factor</a:t>
            </a:r>
            <a:r>
              <a:rPr lang="en-US" dirty="0"/>
              <a:t>(</a:t>
            </a:r>
            <a:r>
              <a:rPr lang="en-US" dirty="0" err="1"/>
              <a:t>sales$gender</a:t>
            </a:r>
            <a:r>
              <a:rPr lang="en-US" dirty="0"/>
              <a:t>)		</a:t>
            </a:r>
            <a:r>
              <a:rPr lang="en-US" dirty="0">
                <a:solidFill>
                  <a:srgbClr val="FF0000"/>
                </a:solidFill>
              </a:rPr>
              <a:t>#	returns	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61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154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str</a:t>
            </a:r>
            <a:r>
              <a:rPr lang="en-US" dirty="0"/>
              <a:t>(sales)	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display	structure	of	the	data	frame	object 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data.frame</a:t>
            </a:r>
            <a:r>
              <a:rPr lang="en-US" dirty="0"/>
              <a:t>’:	10000	obs.	of	4	variables: </a:t>
            </a:r>
          </a:p>
          <a:p>
            <a:pPr marL="0" indent="0">
              <a:buNone/>
            </a:pPr>
            <a:r>
              <a:rPr lang="en-US" sz="3100" dirty="0"/>
              <a:t>$</a:t>
            </a:r>
            <a:r>
              <a:rPr lang="en-US" sz="3100" dirty="0" err="1"/>
              <a:t>cust_id</a:t>
            </a:r>
            <a:r>
              <a:rPr lang="en-US" sz="3100" dirty="0"/>
              <a:t> : </a:t>
            </a:r>
            <a:r>
              <a:rPr lang="en-US" sz="3100" dirty="0" err="1"/>
              <a:t>int</a:t>
            </a:r>
            <a:r>
              <a:rPr lang="en-US" sz="3100" dirty="0"/>
              <a:t> 100001 100002 100003 100004 100005 100006 …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sales_total</a:t>
            </a:r>
            <a:r>
              <a:rPr lang="en-US" dirty="0"/>
              <a:t> : </a:t>
            </a:r>
            <a:r>
              <a:rPr lang="en-US" dirty="0" err="1"/>
              <a:t>num</a:t>
            </a:r>
            <a:r>
              <a:rPr lang="en-US" dirty="0"/>
              <a:t>	800.6	217.5	74.6	498.6	723.1	… 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num_of_orders</a:t>
            </a:r>
            <a:r>
              <a:rPr lang="en-US" dirty="0"/>
              <a:t> : </a:t>
            </a:r>
            <a:r>
              <a:rPr lang="en-US" dirty="0" err="1"/>
              <a:t>int</a:t>
            </a:r>
            <a:r>
              <a:rPr lang="en-US" dirty="0"/>
              <a:t> 3 3 2 3 4 2 2 2 2 2 … </a:t>
            </a:r>
          </a:p>
          <a:p>
            <a:pPr marL="0" indent="0">
              <a:buNone/>
            </a:pPr>
            <a:r>
              <a:rPr lang="en-US" dirty="0"/>
              <a:t>$gender : Factor w/	2 levels “F”,“M”: 1 1 2 2 1 1 2 2 1 2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97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6096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#extract	the	fourth	column	of	the	sales	data	frame </a:t>
            </a:r>
          </a:p>
          <a:p>
            <a:pPr marL="0" indent="0">
              <a:buNone/>
            </a:pPr>
            <a:r>
              <a:rPr lang="en-US" dirty="0"/>
              <a:t>sales[,4]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#extract	the	gender	column	of	the	sales	data	frame </a:t>
            </a:r>
          </a:p>
          <a:p>
            <a:pPr marL="0" indent="0">
              <a:buNone/>
            </a:pPr>
            <a:r>
              <a:rPr lang="en-US" dirty="0" err="1"/>
              <a:t>sales$gender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#retrieve the	first	two	rows	of	the	data	frame </a:t>
            </a:r>
          </a:p>
          <a:p>
            <a:pPr marL="0" indent="0">
              <a:buNone/>
            </a:pPr>
            <a:r>
              <a:rPr lang="en-US" dirty="0"/>
              <a:t>sales[1:2,]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#retrieve	the	first,	third,	and	fourth	columns </a:t>
            </a:r>
            <a:r>
              <a:rPr lang="en-US" dirty="0"/>
              <a:t>sales[,c(1,3,4)]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#retrieve both	the	</a:t>
            </a:r>
            <a:r>
              <a:rPr lang="en-US" dirty="0" err="1">
                <a:solidFill>
                  <a:srgbClr val="FF0000"/>
                </a:solidFill>
              </a:rPr>
              <a:t>cust_id</a:t>
            </a:r>
            <a:r>
              <a:rPr lang="en-US" dirty="0">
                <a:solidFill>
                  <a:srgbClr val="FF0000"/>
                </a:solidFill>
              </a:rPr>
              <a:t>	and	the	</a:t>
            </a:r>
            <a:r>
              <a:rPr lang="en-US" dirty="0" err="1">
                <a:solidFill>
                  <a:srgbClr val="FF0000"/>
                </a:solidFill>
              </a:rPr>
              <a:t>sales_total</a:t>
            </a:r>
            <a:r>
              <a:rPr lang="en-US" dirty="0">
                <a:solidFill>
                  <a:srgbClr val="FF0000"/>
                </a:solidFill>
              </a:rPr>
              <a:t> columns </a:t>
            </a:r>
          </a:p>
          <a:p>
            <a:pPr marL="0" indent="0">
              <a:buNone/>
            </a:pPr>
            <a:r>
              <a:rPr lang="en-US" dirty="0"/>
              <a:t>sales[,c(“</a:t>
            </a:r>
            <a:r>
              <a:rPr lang="en-US" dirty="0" err="1"/>
              <a:t>cust_id</a:t>
            </a:r>
            <a:r>
              <a:rPr lang="en-US" dirty="0"/>
              <a:t>”,	“</a:t>
            </a:r>
            <a:r>
              <a:rPr lang="en-US" dirty="0" err="1"/>
              <a:t>sales_total</a:t>
            </a:r>
            <a:r>
              <a:rPr lang="en-US" dirty="0"/>
              <a:t>”)]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#retrieve	all	the	records	whose	gender	is female </a:t>
            </a:r>
          </a:p>
          <a:p>
            <a:pPr marL="0" indent="0">
              <a:buNone/>
            </a:pPr>
            <a:r>
              <a:rPr lang="en-US" dirty="0"/>
              <a:t>sales[</a:t>
            </a:r>
            <a:r>
              <a:rPr lang="en-US" dirty="0" err="1"/>
              <a:t>sales$gender</a:t>
            </a:r>
            <a:r>
              <a:rPr lang="en-US" dirty="0"/>
              <a:t>==“F”,]</a:t>
            </a:r>
          </a:p>
          <a:p>
            <a:pPr marL="0" indent="0">
              <a:buNone/>
            </a:pPr>
            <a:r>
              <a:rPr lang="en-US" dirty="0"/>
              <a:t>class(sales)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>
                <a:solidFill>
                  <a:srgbClr val="FF0000"/>
                </a:solidFill>
              </a:rPr>
              <a:t>” </a:t>
            </a:r>
          </a:p>
          <a:p>
            <a:pPr marL="0" indent="0">
              <a:buNone/>
            </a:pPr>
            <a:r>
              <a:rPr lang="en-US" dirty="0" err="1"/>
              <a:t>typeof</a:t>
            </a:r>
            <a:r>
              <a:rPr lang="en-US" dirty="0"/>
              <a:t>(sales)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“list”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30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Autofit/>
          </a:bodyPr>
          <a:lstStyle/>
          <a:p>
            <a:r>
              <a:rPr lang="en-US" sz="2400" dirty="0"/>
              <a:t>Lists - Lists	can	contain	any	type	of	objects,	including	other	lists.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839200" cy="60198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build	an	assorted	list	of	a	string,	a	numeric,	a	list,	a	vector,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and	a	matrix </a:t>
            </a:r>
          </a:p>
          <a:p>
            <a:pPr marL="0" indent="0">
              <a:buNone/>
            </a:pPr>
            <a:r>
              <a:rPr lang="en-US" dirty="0"/>
              <a:t>housing&lt;-list(“own”,	“rent”) </a:t>
            </a:r>
          </a:p>
          <a:p>
            <a:pPr marL="0" indent="0">
              <a:buNone/>
            </a:pPr>
            <a:r>
              <a:rPr lang="en-US" dirty="0"/>
              <a:t>assortment	&lt;-list(“football”,	7.5,	housing,	v, M) </a:t>
            </a:r>
          </a:p>
          <a:p>
            <a:pPr marL="0" indent="0">
              <a:buNone/>
            </a:pPr>
            <a:r>
              <a:rPr lang="en-US" dirty="0"/>
              <a:t>assortment </a:t>
            </a:r>
          </a:p>
          <a:p>
            <a:pPr marL="0" indent="0">
              <a:buNone/>
            </a:pPr>
            <a:r>
              <a:rPr lang="en-US" dirty="0"/>
              <a:t>[[1]] </a:t>
            </a:r>
          </a:p>
          <a:p>
            <a:pPr marL="0" indent="0">
              <a:buNone/>
            </a:pPr>
            <a:r>
              <a:rPr lang="en-US" dirty="0"/>
              <a:t>[1] “football” </a:t>
            </a:r>
          </a:p>
          <a:p>
            <a:pPr marL="0" indent="0">
              <a:buNone/>
            </a:pPr>
            <a:r>
              <a:rPr lang="en-US" dirty="0"/>
              <a:t>[[2]] </a:t>
            </a:r>
          </a:p>
          <a:p>
            <a:pPr marL="0" indent="0">
              <a:buNone/>
            </a:pPr>
            <a:r>
              <a:rPr lang="en-US" dirty="0"/>
              <a:t>[1]	7.5 </a:t>
            </a:r>
          </a:p>
          <a:p>
            <a:pPr marL="0" indent="0">
              <a:buNone/>
            </a:pPr>
            <a:r>
              <a:rPr lang="en-US" dirty="0"/>
              <a:t>[[3]] </a:t>
            </a:r>
          </a:p>
          <a:p>
            <a:pPr marL="0" indent="0">
              <a:buNone/>
            </a:pPr>
            <a:r>
              <a:rPr lang="en-US" dirty="0"/>
              <a:t>[[3]][[1]] </a:t>
            </a:r>
          </a:p>
          <a:p>
            <a:pPr marL="0" indent="0">
              <a:buNone/>
            </a:pPr>
            <a:r>
              <a:rPr lang="en-US" dirty="0"/>
              <a:t>[1]	“own” </a:t>
            </a:r>
          </a:p>
          <a:p>
            <a:pPr marL="0" indent="0">
              <a:buNone/>
            </a:pPr>
            <a:r>
              <a:rPr lang="en-US" dirty="0"/>
              <a:t>[[3]][[2]] </a:t>
            </a:r>
          </a:p>
          <a:p>
            <a:pPr marL="0" indent="0">
              <a:buNone/>
            </a:pPr>
            <a:r>
              <a:rPr lang="en-US" dirty="0"/>
              <a:t>[1]	“rent” </a:t>
            </a:r>
          </a:p>
          <a:p>
            <a:pPr marL="0" indent="0">
              <a:buNone/>
            </a:pPr>
            <a:r>
              <a:rPr lang="en-US" dirty="0"/>
              <a:t>[[4]] </a:t>
            </a:r>
          </a:p>
          <a:p>
            <a:pPr marL="0" indent="0">
              <a:buNone/>
            </a:pPr>
            <a:r>
              <a:rPr lang="en-US" dirty="0"/>
              <a:t>[1]	1	2	3	4	5 </a:t>
            </a:r>
          </a:p>
          <a:p>
            <a:pPr marL="0" indent="0">
              <a:buNone/>
            </a:pPr>
            <a:r>
              <a:rPr lang="en-US" dirty="0"/>
              <a:t>[[5]]		[,1]	[,2]	[,3] </a:t>
            </a:r>
          </a:p>
          <a:p>
            <a:pPr marL="0" indent="0">
              <a:buNone/>
            </a:pPr>
            <a:r>
              <a:rPr lang="en-US" dirty="0"/>
              <a:t>[1,]	1	5	3 </a:t>
            </a:r>
          </a:p>
          <a:p>
            <a:pPr marL="0" indent="0">
              <a:buNone/>
            </a:pPr>
            <a:r>
              <a:rPr lang="en-US" dirty="0"/>
              <a:t>[2,]	3	0	3 [3,]	3	4	3</a:t>
            </a:r>
          </a:p>
        </p:txBody>
      </p:sp>
    </p:spTree>
    <p:extLst>
      <p:ext uri="{BB962C8B-B14F-4D97-AF65-F5344CB8AC3E}">
        <p14:creationId xmlns:p14="http://schemas.microsoft.com/office/powerpoint/2010/main" val="2152826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examine	the	fifth	object,	M,	in	the	list </a:t>
            </a:r>
          </a:p>
          <a:p>
            <a:pPr marL="0" indent="0">
              <a:buNone/>
            </a:pPr>
            <a:r>
              <a:rPr lang="en-US" dirty="0"/>
              <a:t>class(assortment[5])	</a:t>
            </a:r>
            <a:r>
              <a:rPr lang="en-US" dirty="0">
                <a:solidFill>
                  <a:srgbClr val="FF0000"/>
                </a:solidFill>
              </a:rPr>
              <a:t>#	returns	“list” </a:t>
            </a:r>
          </a:p>
          <a:p>
            <a:pPr marL="0" indent="0">
              <a:buNone/>
            </a:pPr>
            <a:r>
              <a:rPr lang="en-US" dirty="0"/>
              <a:t>length(assortment[5])	</a:t>
            </a:r>
          </a:p>
          <a:p>
            <a:pPr marL="0" indent="0">
              <a:buNone/>
            </a:pPr>
            <a:r>
              <a:rPr lang="en-US" dirty="0"/>
              <a:t>class(assortment[[5]])	</a:t>
            </a:r>
            <a:r>
              <a:rPr lang="en-US" dirty="0">
                <a:solidFill>
                  <a:srgbClr val="FF0000"/>
                </a:solidFill>
              </a:rPr>
              <a:t>#	returns	“matrix” </a:t>
            </a:r>
          </a:p>
          <a:p>
            <a:pPr marL="0" indent="0">
              <a:buNone/>
            </a:pPr>
            <a:r>
              <a:rPr lang="en-US" dirty="0"/>
              <a:t>length(assortment[[5</a:t>
            </a:r>
            <a:r>
              <a:rPr lang="en-US" dirty="0">
                <a:solidFill>
                  <a:srgbClr val="FF0000"/>
                </a:solidFill>
              </a:rPr>
              <a:t>]])#	returns	9	(for	the	3x3	matrix)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32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Factors	were	briefly	introduced	 during	the	discussion	of	the	gender	variable	in	the	data frame	 sales.</a:t>
            </a:r>
          </a:p>
          <a:p>
            <a:r>
              <a:rPr lang="en-US" dirty="0"/>
              <a:t>In	this	case,	gender	could 	assume	one	of	two	levels:	F	or	M.</a:t>
            </a:r>
          </a:p>
          <a:p>
            <a:r>
              <a:rPr lang="en-US" dirty="0"/>
              <a:t>Factors	can	be ordered	 or	not	ordered.	In	the	case	of	gender,	the	levels	are	not	ordered.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6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class(</a:t>
            </a:r>
            <a:r>
              <a:rPr lang="en-US" dirty="0" err="1"/>
              <a:t>sales$gender</a:t>
            </a:r>
            <a:r>
              <a:rPr lang="en-US" dirty="0"/>
              <a:t>)	</a:t>
            </a:r>
            <a:r>
              <a:rPr lang="en-US" dirty="0">
                <a:solidFill>
                  <a:srgbClr val="FF0000"/>
                </a:solidFill>
              </a:rPr>
              <a:t>#	returns	“factor” </a:t>
            </a:r>
            <a:r>
              <a:rPr lang="en-US" dirty="0" err="1"/>
              <a:t>is.ordered</a:t>
            </a:r>
            <a:r>
              <a:rPr lang="en-US" dirty="0"/>
              <a:t>(</a:t>
            </a:r>
            <a:r>
              <a:rPr lang="en-US" dirty="0" err="1"/>
              <a:t>sales$gender</a:t>
            </a:r>
            <a:r>
              <a:rPr lang="en-US" dirty="0"/>
              <a:t>)	</a:t>
            </a:r>
            <a:r>
              <a:rPr lang="en-US" dirty="0">
                <a:solidFill>
                  <a:srgbClr val="FF0000"/>
                </a:solidFill>
              </a:rPr>
              <a:t>#returns	FALSE</a:t>
            </a:r>
          </a:p>
          <a:p>
            <a:pPr marL="0" indent="0">
              <a:buNone/>
            </a:pPr>
            <a:r>
              <a:rPr lang="en-US" dirty="0"/>
              <a:t>head(</a:t>
            </a:r>
            <a:r>
              <a:rPr lang="en-US" dirty="0" err="1"/>
              <a:t>sales$gender</a:t>
            </a:r>
            <a:r>
              <a:rPr lang="en-US" dirty="0"/>
              <a:t>)</a:t>
            </a:r>
            <a:r>
              <a:rPr lang="en-US" dirty="0">
                <a:solidFill>
                  <a:srgbClr val="FF0000"/>
                </a:solidFill>
              </a:rPr>
              <a:t>	#	display	first	six	values	and	the	levels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	F	M	M	F	F Levels:	F	M</a:t>
            </a:r>
          </a:p>
          <a:p>
            <a:pPr marL="0" indent="0">
              <a:buNone/>
            </a:pPr>
            <a:r>
              <a:rPr lang="en-US" b="1" dirty="0"/>
              <a:t>The	</a:t>
            </a:r>
            <a:r>
              <a:rPr lang="en-US" b="1" u="sng" dirty="0" err="1"/>
              <a:t>cbind</a:t>
            </a:r>
            <a:r>
              <a:rPr lang="en-US" b="1" u="sng" dirty="0"/>
              <a:t>()</a:t>
            </a:r>
            <a:r>
              <a:rPr lang="en-US" b="1" dirty="0"/>
              <a:t>	function	is	used	to	combine	variables	column-wise.	</a:t>
            </a:r>
          </a:p>
          <a:p>
            <a:pPr marL="0" indent="0">
              <a:buNone/>
            </a:pPr>
            <a:r>
              <a:rPr lang="en-US" b="1" dirty="0"/>
              <a:t>The	</a:t>
            </a:r>
            <a:r>
              <a:rPr lang="en-US" b="1" u="sng" dirty="0" err="1"/>
              <a:t>rbind</a:t>
            </a:r>
            <a:r>
              <a:rPr lang="en-US" b="1" u="sng" dirty="0"/>
              <a:t>()</a:t>
            </a:r>
            <a:r>
              <a:rPr lang="en-US" b="1" dirty="0"/>
              <a:t>	function	is used	to	combine	datasets	row-wise.	</a:t>
            </a:r>
          </a:p>
        </p:txBody>
      </p:sp>
    </p:spTree>
    <p:extLst>
      <p:ext uri="{BB962C8B-B14F-4D97-AF65-F5344CB8AC3E}">
        <p14:creationId xmlns:p14="http://schemas.microsoft.com/office/powerpoint/2010/main" val="338057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big data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6B4-8119-46EE-AB7C-0CE5694B0E15}" type="datetime1">
              <a:rPr lang="en-US" smtClean="0"/>
              <a:t>7/25/2019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130D-6F68-416C-BDC7-C4491CB8AD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07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"/>
            <a:ext cx="8839200" cy="6781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build	an	empty	character	vector	of	the	same	length	as	sales </a:t>
            </a:r>
          </a:p>
          <a:p>
            <a:pPr marL="0" indent="0">
              <a:buNone/>
            </a:pPr>
            <a:r>
              <a:rPr lang="en-US" dirty="0" err="1"/>
              <a:t>sales_group</a:t>
            </a:r>
            <a:r>
              <a:rPr lang="en-US" dirty="0"/>
              <a:t>	&lt;-	vector(mode=“character”,						length=length(</a:t>
            </a:r>
            <a:r>
              <a:rPr lang="en-US" dirty="0" err="1"/>
              <a:t>sales$sales_total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group	the	customers	according	to	the	sales	amount </a:t>
            </a:r>
          </a:p>
          <a:p>
            <a:pPr marL="0" indent="0">
              <a:buNone/>
            </a:pPr>
            <a:r>
              <a:rPr lang="en-US" dirty="0" err="1"/>
              <a:t>sales_group</a:t>
            </a:r>
            <a:r>
              <a:rPr lang="en-US" dirty="0"/>
              <a:t>[</a:t>
            </a:r>
            <a:r>
              <a:rPr lang="en-US" dirty="0" err="1"/>
              <a:t>sales$sales_total</a:t>
            </a:r>
            <a:r>
              <a:rPr lang="en-US" dirty="0"/>
              <a:t>&lt;100]	&lt;-	“small” </a:t>
            </a:r>
            <a:r>
              <a:rPr lang="en-US" dirty="0" err="1"/>
              <a:t>sales_group</a:t>
            </a:r>
            <a:r>
              <a:rPr lang="en-US" dirty="0"/>
              <a:t>[</a:t>
            </a:r>
            <a:r>
              <a:rPr lang="en-US" dirty="0" err="1"/>
              <a:t>sales$sales_total</a:t>
            </a:r>
            <a:r>
              <a:rPr lang="en-US" dirty="0"/>
              <a:t>&gt;=100 &amp; </a:t>
            </a:r>
            <a:r>
              <a:rPr lang="en-US" dirty="0" err="1"/>
              <a:t>sales$sales_total</a:t>
            </a:r>
            <a:r>
              <a:rPr lang="en-US" dirty="0"/>
              <a:t>&lt;500]&lt;-	“medium” </a:t>
            </a:r>
          </a:p>
          <a:p>
            <a:pPr marL="0" indent="0">
              <a:buNone/>
            </a:pPr>
            <a:r>
              <a:rPr lang="en-US" dirty="0" err="1"/>
              <a:t>sales_group</a:t>
            </a:r>
            <a:r>
              <a:rPr lang="en-US" dirty="0"/>
              <a:t>[</a:t>
            </a:r>
            <a:r>
              <a:rPr lang="en-US" dirty="0" err="1"/>
              <a:t>sales$sales_total</a:t>
            </a:r>
            <a:r>
              <a:rPr lang="en-US" dirty="0"/>
              <a:t>&gt;=500]	&lt;-	“big”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and	add	the	ordered	factor	to	the	sales	data	frame </a:t>
            </a:r>
          </a:p>
          <a:p>
            <a:pPr marL="0" indent="0">
              <a:buNone/>
            </a:pPr>
            <a:r>
              <a:rPr lang="en-US" dirty="0"/>
              <a:t>spender&lt;-factor(</a:t>
            </a:r>
            <a:r>
              <a:rPr lang="en-US" dirty="0" err="1"/>
              <a:t>sales_group,levels</a:t>
            </a:r>
            <a:r>
              <a:rPr lang="en-US" dirty="0"/>
              <a:t>=c(“</a:t>
            </a:r>
            <a:r>
              <a:rPr lang="en-US" dirty="0" err="1"/>
              <a:t>small”,“medium</a:t>
            </a:r>
            <a:r>
              <a:rPr lang="en-US" dirty="0"/>
              <a:t>”,	“big”), ordered	=	TRUE) </a:t>
            </a:r>
          </a:p>
          <a:p>
            <a:pPr marL="0" indent="0">
              <a:buNone/>
            </a:pPr>
            <a:r>
              <a:rPr lang="en-US" dirty="0"/>
              <a:t>sales	&lt;-	</a:t>
            </a:r>
            <a:r>
              <a:rPr lang="en-US" dirty="0" err="1"/>
              <a:t>cbind</a:t>
            </a:r>
            <a:r>
              <a:rPr lang="en-US" dirty="0"/>
              <a:t>(</a:t>
            </a:r>
            <a:r>
              <a:rPr lang="en-US" dirty="0" err="1"/>
              <a:t>sales,spender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sales$spender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Ord.factor</a:t>
            </a:r>
            <a:r>
              <a:rPr lang="en-US" dirty="0">
                <a:solidFill>
                  <a:srgbClr val="FF0000"/>
                </a:solidFill>
              </a:rPr>
              <a:t>	w/	3	levels	“small”&lt;“medium”&lt;..: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3	2	1	2	3	1	1	1	2	1</a:t>
            </a:r>
          </a:p>
          <a:p>
            <a:pPr marL="0" indent="0">
              <a:buNone/>
            </a:pPr>
            <a:r>
              <a:rPr lang="en-US" dirty="0"/>
              <a:t>head(</a:t>
            </a:r>
            <a:r>
              <a:rPr lang="en-US" dirty="0" err="1"/>
              <a:t>sales$spender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1704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	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	R,	table	refers	to	a	class	of	objects	used	to	store	the	observed	counts	across	the	factors for	a	given	dataset.	</a:t>
            </a:r>
          </a:p>
          <a:p>
            <a:pPr marL="0" indent="0">
              <a:buNone/>
            </a:pPr>
            <a:r>
              <a:rPr lang="en-US" dirty="0"/>
              <a:t>Such	a	table	is	commonly	referred	to	as	a	contingency	table	and	is	the    </a:t>
            </a:r>
          </a:p>
          <a:p>
            <a:pPr marL="0" indent="0">
              <a:buNone/>
            </a:pPr>
            <a:r>
              <a:rPr lang="en-US" dirty="0"/>
              <a:t>            basis	for	performing	a	statistical	test	on	the	independence	of	the	factors	used	to	build	the table.	</a:t>
            </a:r>
          </a:p>
          <a:p>
            <a:pPr marL="0" indent="0">
              <a:buNone/>
            </a:pPr>
            <a:r>
              <a:rPr lang="en-US" dirty="0"/>
              <a:t>The	following	R	code	builds	a	contingency	table	based	on	the	</a:t>
            </a:r>
            <a:r>
              <a:rPr lang="en-US" dirty="0" err="1"/>
              <a:t>sales$gender</a:t>
            </a:r>
            <a:r>
              <a:rPr lang="en-US" dirty="0"/>
              <a:t>	and </a:t>
            </a:r>
            <a:r>
              <a:rPr lang="en-US" dirty="0" err="1"/>
              <a:t>sales$spender</a:t>
            </a:r>
            <a:r>
              <a:rPr lang="en-US" dirty="0"/>
              <a:t>	factors.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52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324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build	a	contingency	table	based	on	the	gender	and	spender	factors </a:t>
            </a:r>
          </a:p>
          <a:p>
            <a:pPr marL="0" indent="0">
              <a:buNone/>
            </a:pPr>
            <a:r>
              <a:rPr lang="en-US" dirty="0" err="1"/>
              <a:t>sales_table</a:t>
            </a:r>
            <a:r>
              <a:rPr lang="en-US" dirty="0"/>
              <a:t>	&lt;-	table(</a:t>
            </a:r>
            <a:r>
              <a:rPr lang="en-US" dirty="0" err="1"/>
              <a:t>sales$gender,sales$spender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 err="1"/>
              <a:t>sales_table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small	medium	big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	1726	2746		563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	1656	2723		586 </a:t>
            </a:r>
          </a:p>
          <a:p>
            <a:pPr marL="0" indent="0">
              <a:buNone/>
            </a:pPr>
            <a:r>
              <a:rPr lang="en-US" dirty="0"/>
              <a:t>class(</a:t>
            </a:r>
            <a:r>
              <a:rPr lang="en-US" dirty="0" err="1"/>
              <a:t>sales_table</a:t>
            </a:r>
            <a:r>
              <a:rPr lang="en-US" dirty="0"/>
              <a:t>)		</a:t>
            </a:r>
            <a:r>
              <a:rPr lang="en-US" dirty="0">
                <a:solidFill>
                  <a:srgbClr val="FF0000"/>
                </a:solidFill>
              </a:rPr>
              <a:t>#	returns	“table” </a:t>
            </a:r>
          </a:p>
          <a:p>
            <a:pPr marL="0" indent="0">
              <a:buNone/>
            </a:pPr>
            <a:r>
              <a:rPr lang="en-US" dirty="0" err="1"/>
              <a:t>typeof</a:t>
            </a:r>
            <a:r>
              <a:rPr lang="en-US" dirty="0"/>
              <a:t>(</a:t>
            </a:r>
            <a:r>
              <a:rPr lang="en-US" dirty="0" err="1"/>
              <a:t>sales_table</a:t>
            </a:r>
            <a:r>
              <a:rPr lang="en-US" dirty="0"/>
              <a:t>)		</a:t>
            </a:r>
            <a:r>
              <a:rPr lang="en-US" dirty="0">
                <a:solidFill>
                  <a:srgbClr val="FF0000"/>
                </a:solidFill>
              </a:rPr>
              <a:t>#	returns	“integer” </a:t>
            </a:r>
          </a:p>
          <a:p>
            <a:pPr marL="0" indent="0">
              <a:buNone/>
            </a:pPr>
            <a:r>
              <a:rPr lang="en-US" dirty="0"/>
              <a:t>dim(</a:t>
            </a:r>
            <a:r>
              <a:rPr lang="en-US" dirty="0" err="1"/>
              <a:t>sales_table</a:t>
            </a:r>
            <a:r>
              <a:rPr lang="en-US" dirty="0"/>
              <a:t>)		</a:t>
            </a:r>
            <a:r>
              <a:rPr lang="en-US" dirty="0">
                <a:solidFill>
                  <a:srgbClr val="FF0000"/>
                </a:solidFill>
              </a:rPr>
              <a:t>#	returns	2	3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performs	a	chi-squared	test </a:t>
            </a:r>
          </a:p>
          <a:p>
            <a:pPr marL="0" indent="0">
              <a:buNone/>
            </a:pPr>
            <a:r>
              <a:rPr lang="en-US" dirty="0"/>
              <a:t>summary(</a:t>
            </a:r>
            <a:r>
              <a:rPr lang="en-US" dirty="0" err="1"/>
              <a:t>sales_table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Number	of	cases	in	table:	10000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Number	of	factors:	2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Test	for	independence	of	all	factors: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Chisq</a:t>
            </a:r>
            <a:r>
              <a:rPr lang="en-US" dirty="0">
                <a:solidFill>
                  <a:srgbClr val="FF0000"/>
                </a:solidFill>
              </a:rPr>
              <a:t>	=	1.516,	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	=	2,	p-value	=	0.4686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58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Based	on	the	observed	counts	in	the	table,	the	summary()	function	performs	a	chi-squared test	on	the	independence	of	the	two	factors.</a:t>
            </a:r>
          </a:p>
          <a:p>
            <a:pPr marL="0" indent="0">
              <a:buNone/>
            </a:pPr>
            <a:r>
              <a:rPr lang="en-US" dirty="0"/>
              <a:t>Because	the	reported	p-value	is	greater	than 0.05,	the	assumed	independence	of	the	two	factors	is	not	rejected.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62376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	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#	to	simplify	the	function	calls,	assign </a:t>
            </a:r>
          </a:p>
          <a:p>
            <a:pPr marL="0" indent="0">
              <a:buNone/>
            </a:pPr>
            <a:r>
              <a:rPr lang="en-US" dirty="0"/>
              <a:t>x&lt;-</a:t>
            </a:r>
            <a:r>
              <a:rPr lang="en-US" dirty="0" err="1"/>
              <a:t>sales$sales_total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y&lt;-</a:t>
            </a:r>
            <a:r>
              <a:rPr lang="en-US" dirty="0" err="1"/>
              <a:t>sales$num_of_orders</a:t>
            </a:r>
            <a:r>
              <a:rPr lang="en-US" dirty="0"/>
              <a:t>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	</a:t>
            </a:r>
            <a:r>
              <a:rPr lang="en-US" dirty="0">
                <a:solidFill>
                  <a:srgbClr val="FF0000"/>
                </a:solidFill>
              </a:rPr>
              <a:t>#returns 0.7508015 (correlation) </a:t>
            </a:r>
          </a:p>
          <a:p>
            <a:pPr marL="0" indent="0">
              <a:buNone/>
            </a:pPr>
            <a:r>
              <a:rPr lang="en-US" dirty="0" err="1"/>
              <a:t>cov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			</a:t>
            </a:r>
            <a:r>
              <a:rPr lang="en-US" dirty="0">
                <a:solidFill>
                  <a:srgbClr val="FF0000"/>
                </a:solidFill>
              </a:rPr>
              <a:t>#	returns	345.2111	(covariance) </a:t>
            </a:r>
          </a:p>
          <a:p>
            <a:pPr marL="0" indent="0">
              <a:buNone/>
            </a:pPr>
            <a:r>
              <a:rPr lang="en-US" dirty="0"/>
              <a:t>IQR(x)			</a:t>
            </a:r>
            <a:r>
              <a:rPr lang="en-US" dirty="0">
                <a:solidFill>
                  <a:srgbClr val="FF0000"/>
                </a:solidFill>
              </a:rPr>
              <a:t>#	returns	215.21	(interquartile	range) </a:t>
            </a:r>
            <a:r>
              <a:rPr lang="en-US" dirty="0"/>
              <a:t>mean(x)		</a:t>
            </a:r>
            <a:r>
              <a:rPr lang="en-US" dirty="0">
                <a:solidFill>
                  <a:srgbClr val="FF0000"/>
                </a:solidFill>
              </a:rPr>
              <a:t>#	returns	249.4557	(mean) </a:t>
            </a:r>
          </a:p>
          <a:p>
            <a:pPr marL="0" indent="0">
              <a:buNone/>
            </a:pPr>
            <a:r>
              <a:rPr lang="en-US" dirty="0"/>
              <a:t>median(x)		</a:t>
            </a:r>
            <a:r>
              <a:rPr lang="en-US" dirty="0">
                <a:solidFill>
                  <a:srgbClr val="FF0000"/>
                </a:solidFill>
              </a:rPr>
              <a:t>#	returns	151.65	(median) </a:t>
            </a:r>
          </a:p>
          <a:p>
            <a:pPr marL="0" indent="0">
              <a:buNone/>
            </a:pPr>
            <a:r>
              <a:rPr lang="en-US" dirty="0"/>
              <a:t>range(x)		</a:t>
            </a:r>
            <a:r>
              <a:rPr lang="en-US" dirty="0">
                <a:solidFill>
                  <a:srgbClr val="FF0000"/>
                </a:solidFill>
              </a:rPr>
              <a:t>#	returns	30.02	7606.09(min	max) </a:t>
            </a:r>
          </a:p>
          <a:p>
            <a:pPr marL="0" indent="0">
              <a:buNone/>
            </a:pPr>
            <a:r>
              <a:rPr lang="en-US" dirty="0" err="1"/>
              <a:t>sd</a:t>
            </a:r>
            <a:r>
              <a:rPr lang="en-US" dirty="0"/>
              <a:t>(x)			</a:t>
            </a:r>
            <a:r>
              <a:rPr lang="en-US" dirty="0">
                <a:solidFill>
                  <a:srgbClr val="FF0000"/>
                </a:solidFill>
              </a:rPr>
              <a:t>#	returns	319.0508	(std.	dev.)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(x)			</a:t>
            </a:r>
            <a:r>
              <a:rPr lang="en-US" dirty="0">
                <a:solidFill>
                  <a:srgbClr val="FF0000"/>
                </a:solidFill>
              </a:rPr>
              <a:t>#	returns	101793.4	(variance)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The	IQR()	function	provides	the	difference	between	the	third	and	the	first	quartiles.</a:t>
            </a:r>
          </a:p>
        </p:txBody>
      </p:sp>
    </p:spTree>
    <p:extLst>
      <p:ext uri="{BB962C8B-B14F-4D97-AF65-F5344CB8AC3E}">
        <p14:creationId xmlns:p14="http://schemas.microsoft.com/office/powerpoint/2010/main" val="3753892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The	function	apply()	is	useful	when	the	same	function	is	to	be	applied	to	several variables	in	a	data	frame.	</a:t>
            </a:r>
          </a:p>
          <a:p>
            <a:r>
              <a:rPr lang="en-US" dirty="0"/>
              <a:t>For	example,	the	following	R	code	calculates	the	standard deviation	for	the	first	three	variables	in	sales.	</a:t>
            </a:r>
          </a:p>
          <a:p>
            <a:r>
              <a:rPr lang="en-US" dirty="0"/>
              <a:t>In	the	code,	setting	MARGIN=2	specifies	that the	</a:t>
            </a:r>
            <a:r>
              <a:rPr lang="en-US" dirty="0" err="1"/>
              <a:t>sd</a:t>
            </a:r>
            <a:r>
              <a:rPr lang="en-US" dirty="0"/>
              <a:t>()	function	is	applied	over	the	columns.	</a:t>
            </a:r>
          </a:p>
          <a:p>
            <a:r>
              <a:rPr lang="en-US" dirty="0"/>
              <a:t>Other	functions,	such	as	</a:t>
            </a:r>
            <a:r>
              <a:rPr lang="en-US" dirty="0" err="1"/>
              <a:t>lapply</a:t>
            </a:r>
            <a:r>
              <a:rPr lang="en-US" dirty="0"/>
              <a:t>()	and </a:t>
            </a:r>
            <a:r>
              <a:rPr lang="en-US" dirty="0" err="1"/>
              <a:t>sapply</a:t>
            </a:r>
            <a:r>
              <a:rPr lang="en-US" dirty="0"/>
              <a:t>(),	apply	a	function	to	a	list	or	vector.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apply(sales[,c(1:3)],	MARGIN=2,	FUN=</a:t>
            </a:r>
            <a:r>
              <a:rPr lang="en-US" dirty="0" err="1"/>
              <a:t>sd</a:t>
            </a:r>
            <a:r>
              <a:rPr lang="en-US" dirty="0"/>
              <a:t>)		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cust_id</a:t>
            </a:r>
            <a:r>
              <a:rPr lang="en-US" dirty="0">
                <a:solidFill>
                  <a:srgbClr val="FF0000"/>
                </a:solidFill>
              </a:rPr>
              <a:t>	          </a:t>
            </a:r>
            <a:r>
              <a:rPr lang="en-US" dirty="0" err="1">
                <a:solidFill>
                  <a:srgbClr val="FF0000"/>
                </a:solidFill>
              </a:rPr>
              <a:t>sales_total</a:t>
            </a: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num_of_orders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2886.895680	319.050782		1.441119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73188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	following R	code	defines	a	function,	</a:t>
            </a:r>
            <a:r>
              <a:rPr lang="en-US" dirty="0" err="1"/>
              <a:t>my_range</a:t>
            </a:r>
            <a:r>
              <a:rPr lang="en-US" dirty="0"/>
              <a:t>(),	to	compute	the	difference	between	the	maximum and	minimum	values	returned	by	the	range()	function.	</a:t>
            </a:r>
          </a:p>
          <a:p>
            <a:pPr marL="0" indent="0">
              <a:buNone/>
            </a:pPr>
            <a:r>
              <a:rPr lang="en-US" dirty="0"/>
              <a:t>Information on	user-defined	functions	is	available	by	entering	</a:t>
            </a:r>
            <a:r>
              <a:rPr lang="en-US" b="1" u="sng" dirty="0">
                <a:solidFill>
                  <a:srgbClr val="FF0000"/>
                </a:solidFill>
              </a:rPr>
              <a:t>help(“function”)</a:t>
            </a:r>
            <a:r>
              <a:rPr lang="en-US" dirty="0"/>
              <a:t>	in	the	console.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build	a	function	to	provide	the	difference	between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the	maximum	and	the	minimum values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my_range</a:t>
            </a:r>
            <a:r>
              <a:rPr lang="en-US" dirty="0"/>
              <a:t>&lt;-function(v)	{range(v)[2] - range(v)[1]} </a:t>
            </a:r>
          </a:p>
          <a:p>
            <a:pPr marL="0" indent="0">
              <a:buNone/>
            </a:pPr>
            <a:r>
              <a:rPr lang="en-US" dirty="0" err="1"/>
              <a:t>my_range</a:t>
            </a:r>
            <a:r>
              <a:rPr lang="en-US" dirty="0"/>
              <a:t>(x)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7576.07</a:t>
            </a:r>
          </a:p>
        </p:txBody>
      </p:sp>
    </p:spTree>
    <p:extLst>
      <p:ext uri="{BB962C8B-B14F-4D97-AF65-F5344CB8AC3E}">
        <p14:creationId xmlns:p14="http://schemas.microsoft.com/office/powerpoint/2010/main" val="4135311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		Exploratory	Data Analysis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8229600" cy="17526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Exploratory	data	analysis	is	a	data	analysis	approach	to	reveal	the	important characteristics	of	a	dataset,	mainly	through	visualization.	</a:t>
            </a:r>
          </a:p>
        </p:txBody>
      </p:sp>
    </p:spTree>
    <p:extLst>
      <p:ext uri="{BB962C8B-B14F-4D97-AF65-F5344CB8AC3E}">
        <p14:creationId xmlns:p14="http://schemas.microsoft.com/office/powerpoint/2010/main" val="4054941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9737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	example,	the	following	code	shows	a	summary	view	of	a	data	frame	data	with	two columns	x	and	y.	The	output	shows	the	range	of	x	and	y,	but	it’s	not	clear	what	the relationship	may	be	between	these	two	variables.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summary(data)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x				y	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Min.	:-1.90483		Min.	:-2.16545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1st	Qu.:-0.66321	1st	Qu.:-0.71451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Median	:	0.09367	Median	:-0.0379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	:	0.02522	Mean	:-0.02153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3rd	Qu.:	0.65414	3rd	Qu.:	0.55738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Max.	:	2.18471	Max.	:	1.70199</a:t>
            </a:r>
          </a:p>
        </p:txBody>
      </p:sp>
    </p:spTree>
    <p:extLst>
      <p:ext uri="{BB962C8B-B14F-4D97-AF65-F5344CB8AC3E}">
        <p14:creationId xmlns:p14="http://schemas.microsoft.com/office/powerpoint/2010/main" val="2302456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534400" cy="5867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	useful	way	to	detect	patterns	and	anomalies	in	the	data	is	through	the	exploratory	data analysis	with	visualization.</a:t>
            </a:r>
          </a:p>
          <a:p>
            <a:r>
              <a:rPr lang="en-US" dirty="0"/>
              <a:t>Visualization	gives	a	succinct,	holistic	 view	of	the	data	that may	be	difficult	to	grasp	from	the	numbers	and	summaries	alone.</a:t>
            </a:r>
          </a:p>
          <a:p>
            <a:r>
              <a:rPr lang="en-US" dirty="0"/>
              <a:t>Variables	x	and	y	of	the data	frame	data	can	instead	be	visualized	in	a	scatterplot	which	easily depicts	the	relationship	between	two	variables.	</a:t>
            </a:r>
          </a:p>
          <a:p>
            <a:r>
              <a:rPr lang="en-US" dirty="0"/>
              <a:t>An	important	facet	of	the	initial	data    </a:t>
            </a:r>
          </a:p>
          <a:p>
            <a:pPr marL="0" indent="0">
              <a:buNone/>
            </a:pPr>
            <a:r>
              <a:rPr lang="en-US" dirty="0"/>
              <a:t>             exploration,	visualization	assesses	data	cleanliness	and	suggests	potentially	important relationships	in	the	data	prior	to	the	model	planning	and	building	phases.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/>
              <a:t>Visualization	Before	Analysis</a:t>
            </a:r>
          </a:p>
        </p:txBody>
      </p:sp>
    </p:spTree>
    <p:extLst>
      <p:ext uri="{BB962C8B-B14F-4D97-AF65-F5344CB8AC3E}">
        <p14:creationId xmlns:p14="http://schemas.microsoft.com/office/powerpoint/2010/main" val="417866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Big data?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7200" y="12192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b="1" i="1" dirty="0"/>
              <a:t>Big Data</a:t>
            </a:r>
            <a:r>
              <a:rPr lang="en-US" altLang="en-US" dirty="0"/>
              <a:t> is the amount of data </a:t>
            </a:r>
            <a:r>
              <a:rPr lang="en-US" altLang="en-US" i="1" dirty="0"/>
              <a:t>just beyond technology’s capability to store, manage and process efficiently</a:t>
            </a:r>
            <a:r>
              <a:rPr lang="en-US" altLang="en-US" dirty="0"/>
              <a:t>. </a:t>
            </a:r>
          </a:p>
        </p:txBody>
      </p:sp>
      <p:pic>
        <p:nvPicPr>
          <p:cNvPr id="5" name="Picture 4" descr="It's so big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78819"/>
            <a:ext cx="2601913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3F21-ED0D-4A20-9BBF-5DC3D0B5A5B6}" type="datetime1">
              <a:rPr lang="en-US" smtClean="0"/>
              <a:t>7/25/2019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130D-6F68-416C-BDC7-C4491CB8AD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77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x	&lt;-	</a:t>
            </a:r>
            <a:r>
              <a:rPr lang="en-US" dirty="0" err="1"/>
              <a:t>rnorm</a:t>
            </a:r>
            <a:r>
              <a:rPr lang="en-US" dirty="0"/>
              <a:t>(50) </a:t>
            </a:r>
          </a:p>
          <a:p>
            <a:pPr marL="0" indent="0">
              <a:buNone/>
            </a:pPr>
            <a:r>
              <a:rPr lang="en-US" dirty="0"/>
              <a:t>y&lt;- x + </a:t>
            </a:r>
            <a:r>
              <a:rPr lang="en-US" dirty="0" err="1"/>
              <a:t>rnorm</a:t>
            </a:r>
            <a:r>
              <a:rPr lang="en-US" dirty="0"/>
              <a:t>(50,	mean=0,	</a:t>
            </a:r>
            <a:r>
              <a:rPr lang="en-US" dirty="0" err="1"/>
              <a:t>sd</a:t>
            </a:r>
            <a:r>
              <a:rPr lang="en-US" dirty="0"/>
              <a:t>=0.5) </a:t>
            </a:r>
          </a:p>
          <a:p>
            <a:pPr marL="0" indent="0">
              <a:buNone/>
            </a:pPr>
            <a:r>
              <a:rPr lang="en-US" dirty="0"/>
              <a:t>data&lt;- </a:t>
            </a:r>
            <a:r>
              <a:rPr lang="en-US" dirty="0" err="1"/>
              <a:t>as.data.frame</a:t>
            </a:r>
            <a:r>
              <a:rPr lang="en-US" dirty="0"/>
              <a:t>(</a:t>
            </a:r>
            <a:r>
              <a:rPr lang="en-US" dirty="0" err="1"/>
              <a:t>cbind</a:t>
            </a:r>
            <a:r>
              <a:rPr lang="en-US" dirty="0"/>
              <a:t>(x,	y)) </a:t>
            </a:r>
          </a:p>
          <a:p>
            <a:pPr marL="0" indent="0">
              <a:buNone/>
            </a:pPr>
            <a:r>
              <a:rPr lang="en-US" dirty="0"/>
              <a:t>summary(data) </a:t>
            </a:r>
          </a:p>
          <a:p>
            <a:pPr marL="0" indent="0">
              <a:buNone/>
            </a:pPr>
            <a:r>
              <a:rPr lang="en-US" dirty="0"/>
              <a:t>library(ggplot2) </a:t>
            </a:r>
          </a:p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(data,	</a:t>
            </a:r>
            <a:r>
              <a:rPr lang="en-US" dirty="0" err="1"/>
              <a:t>aes</a:t>
            </a:r>
            <a:r>
              <a:rPr lang="en-US" dirty="0"/>
              <a:t>(x=x,	y=y))	+ </a:t>
            </a:r>
            <a:r>
              <a:rPr lang="en-US" dirty="0" err="1"/>
              <a:t>geom_point</a:t>
            </a:r>
            <a:r>
              <a:rPr lang="en-US" dirty="0"/>
              <a:t>(size=2)	+ </a:t>
            </a:r>
            <a:r>
              <a:rPr lang="en-US" dirty="0" err="1"/>
              <a:t>ggtitle</a:t>
            </a:r>
            <a:r>
              <a:rPr lang="en-US" dirty="0"/>
              <a:t>(“Scatterplot	of	X	and	Y”)	+ theme(</a:t>
            </a:r>
            <a:r>
              <a:rPr lang="en-US" dirty="0" err="1"/>
              <a:t>axis.text</a:t>
            </a:r>
            <a:r>
              <a:rPr lang="en-US" dirty="0"/>
              <a:t>=</a:t>
            </a:r>
            <a:r>
              <a:rPr lang="en-US" dirty="0" err="1"/>
              <a:t>element_text</a:t>
            </a:r>
            <a:r>
              <a:rPr lang="en-US" dirty="0"/>
              <a:t>(size=12),		</a:t>
            </a:r>
            <a:r>
              <a:rPr lang="en-US" dirty="0" err="1"/>
              <a:t>axis.title</a:t>
            </a:r>
            <a:r>
              <a:rPr lang="en-US" dirty="0"/>
              <a:t>	=	</a:t>
            </a:r>
            <a:r>
              <a:rPr lang="en-US" dirty="0" err="1"/>
              <a:t>element_text</a:t>
            </a:r>
            <a:r>
              <a:rPr lang="en-US" dirty="0"/>
              <a:t>(size=14),		</a:t>
            </a:r>
            <a:r>
              <a:rPr lang="en-US" dirty="0" err="1"/>
              <a:t>plot.title</a:t>
            </a:r>
            <a:r>
              <a:rPr lang="en-US" dirty="0"/>
              <a:t>	=	</a:t>
            </a:r>
            <a:r>
              <a:rPr lang="en-US" dirty="0" err="1"/>
              <a:t>element_text</a:t>
            </a:r>
            <a:r>
              <a:rPr lang="en-US" dirty="0"/>
              <a:t>(size=20,	face=“bold”))</a:t>
            </a:r>
          </a:p>
        </p:txBody>
      </p:sp>
    </p:spTree>
    <p:extLst>
      <p:ext uri="{BB962C8B-B14F-4D97-AF65-F5344CB8AC3E}">
        <p14:creationId xmlns:p14="http://schemas.microsoft.com/office/powerpoint/2010/main" val="2526789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52400"/>
            <a:ext cx="86106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099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392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3162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610599" cy="632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742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480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	 </a:t>
            </a:r>
            <a:r>
              <a:rPr lang="en-US" dirty="0">
                <a:solidFill>
                  <a:srgbClr val="FF0000"/>
                </a:solidFill>
              </a:rPr>
              <a:t>data()</a:t>
            </a:r>
            <a:r>
              <a:rPr lang="en-US" dirty="0"/>
              <a:t>	for	a	list	of	datasets	included	in	the	R	base  distribution.	</a:t>
            </a:r>
          </a:p>
          <a:p>
            <a:r>
              <a:rPr lang="en-US" dirty="0"/>
              <a:t>Enter	 data(</a:t>
            </a:r>
            <a:r>
              <a:rPr lang="en-US" dirty="0" err="1"/>
              <a:t>DatasetName</a:t>
            </a:r>
            <a:r>
              <a:rPr lang="en-US" dirty="0"/>
              <a:t>)	to	make	 a	dataset	available	in	the	current     workspace.</a:t>
            </a:r>
          </a:p>
        </p:txBody>
      </p:sp>
    </p:spTree>
    <p:extLst>
      <p:ext uri="{BB962C8B-B14F-4D97-AF65-F5344CB8AC3E}">
        <p14:creationId xmlns:p14="http://schemas.microsoft.com/office/powerpoint/2010/main" val="73105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458200" cy="59737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install.packages</a:t>
            </a:r>
            <a:r>
              <a:rPr lang="en-US" dirty="0"/>
              <a:t>(“ggplot2”)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#not	required	if	package	has	been	installed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data(</a:t>
            </a:r>
            <a:r>
              <a:rPr lang="en-US" dirty="0" err="1"/>
              <a:t>anscombe</a:t>
            </a:r>
            <a:r>
              <a:rPr lang="en-US" dirty="0"/>
              <a:t>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load	the	</a:t>
            </a:r>
            <a:r>
              <a:rPr lang="en-US" dirty="0" err="1">
                <a:solidFill>
                  <a:srgbClr val="FF0000"/>
                </a:solidFill>
              </a:rPr>
              <a:t>anscombe</a:t>
            </a:r>
            <a:r>
              <a:rPr lang="en-US" dirty="0">
                <a:solidFill>
                  <a:srgbClr val="FF0000"/>
                </a:solidFill>
              </a:rPr>
              <a:t>	dataset	into	the	current	workspace </a:t>
            </a:r>
            <a:r>
              <a:rPr lang="en-US" dirty="0" err="1">
                <a:solidFill>
                  <a:srgbClr val="FF0000"/>
                </a:solidFill>
              </a:rPr>
              <a:t>anscombe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x1	x2	x3	x4	y1	y2	y3	y4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	10	10	10	8	8.04	9.14	7.46	6.58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2	8	8	8	8	6.95	8.14	6.77	5.76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3	13	13	13	8	7.58	8.74	12.74	7.71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4	9	9	9	8	8.81	8.77	7.11	8.84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5	11	11	11	8	8.33	9.26	7.81	8.47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6	14	14	14	8	9.96	8.10	8.84	7.04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7	6	6	6	8	7.24	6.13	6.08	5.25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8	4	4	4	19	4.26	3.10	5.39	12.50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9	12	12	12	8	10.84	9.13	8.15	5.56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10	7	7	7	8	4.82	7.26	6.42	7.91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11	5	5	5	8	5.68	4.74	5.73	6.89</a:t>
            </a:r>
          </a:p>
        </p:txBody>
      </p:sp>
    </p:spTree>
    <p:extLst>
      <p:ext uri="{BB962C8B-B14F-4D97-AF65-F5344CB8AC3E}">
        <p14:creationId xmlns:p14="http://schemas.microsoft.com/office/powerpoint/2010/main" val="112608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400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anscombe</a:t>
            </a:r>
            <a:r>
              <a:rPr lang="en-US" dirty="0"/>
              <a:t>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number	of	rows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[1]	11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 generates levels	to indicate which	group each data point belongs to </a:t>
            </a:r>
          </a:p>
          <a:p>
            <a:pPr marL="0" indent="0">
              <a:buNone/>
            </a:pPr>
            <a:r>
              <a:rPr lang="en-US" dirty="0"/>
              <a:t>levels	&lt;-	</a:t>
            </a:r>
            <a:r>
              <a:rPr lang="en-US" dirty="0" err="1"/>
              <a:t>gl</a:t>
            </a:r>
            <a:r>
              <a:rPr lang="en-US" dirty="0"/>
              <a:t>(4,	</a:t>
            </a: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anscombe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levels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[1]	1	1	1	1	1	1	1	1	1	1	1	2	2	2	2	2	2	2	2	2	2	2	3	3	3	3	3	3	3	3	3	3	3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[34]	4	4	4	4	4	4	4	4	4	4	4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Levels:	1	2	3	4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#	Group	</a:t>
            </a:r>
            <a:r>
              <a:rPr lang="en-US" dirty="0" err="1">
                <a:solidFill>
                  <a:srgbClr val="FF0000"/>
                </a:solidFill>
              </a:rPr>
              <a:t>anscombe</a:t>
            </a:r>
            <a:r>
              <a:rPr lang="en-US" dirty="0">
                <a:solidFill>
                  <a:srgbClr val="FF0000"/>
                </a:solidFill>
              </a:rPr>
              <a:t>	into	a	data	frame </a:t>
            </a:r>
          </a:p>
          <a:p>
            <a:pPr marL="0" indent="0">
              <a:buNone/>
            </a:pPr>
            <a:r>
              <a:rPr lang="en-US" dirty="0" err="1"/>
              <a:t>mydata</a:t>
            </a:r>
            <a:r>
              <a:rPr lang="en-US" dirty="0"/>
              <a:t>	&lt;-	with(</a:t>
            </a:r>
            <a:r>
              <a:rPr lang="en-US" dirty="0" err="1"/>
              <a:t>anscombe</a:t>
            </a:r>
            <a:r>
              <a:rPr lang="en-US" dirty="0"/>
              <a:t>,	</a:t>
            </a:r>
            <a:r>
              <a:rPr lang="en-US" dirty="0" err="1"/>
              <a:t>data.frame</a:t>
            </a:r>
            <a:r>
              <a:rPr lang="en-US" dirty="0"/>
              <a:t>(x=c(x1,x2,x3,x4),	y=c(y1,y2,y3,y4),				</a:t>
            </a:r>
            <a:r>
              <a:rPr lang="en-US" dirty="0" err="1"/>
              <a:t>mygroup</a:t>
            </a:r>
            <a:r>
              <a:rPr lang="en-US" dirty="0"/>
              <a:t>=levels))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52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324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mydata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x		y	</a:t>
            </a:r>
            <a:r>
              <a:rPr lang="en-US" dirty="0" err="1">
                <a:solidFill>
                  <a:srgbClr val="FF0000"/>
                </a:solidFill>
              </a:rPr>
              <a:t>mygroup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10	8.04		1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8	6.95		1 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13	7.58		1 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9	8.81		1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…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41         19	12.50		4 </a:t>
            </a:r>
          </a:p>
          <a:p>
            <a:pPr marL="514350" indent="-514350">
              <a:buAutoNum type="arabicPlain" startAt="42"/>
            </a:pPr>
            <a:r>
              <a:rPr lang="en-US" dirty="0">
                <a:solidFill>
                  <a:srgbClr val="FF0000"/>
                </a:solidFill>
              </a:rPr>
              <a:t>8	5.56		4 </a:t>
            </a:r>
          </a:p>
          <a:p>
            <a:pPr marL="514350" indent="-514350">
              <a:buAutoNum type="arabicPlain" startAt="42"/>
            </a:pPr>
            <a:r>
              <a:rPr lang="en-US" dirty="0">
                <a:solidFill>
                  <a:srgbClr val="FF0000"/>
                </a:solidFill>
              </a:rPr>
              <a:t>8	7.91		4 </a:t>
            </a:r>
          </a:p>
          <a:p>
            <a:pPr marL="514350" indent="-514350">
              <a:buAutoNum type="arabicPlain" startAt="42"/>
            </a:pPr>
            <a:r>
              <a:rPr lang="en-US" dirty="0">
                <a:solidFill>
                  <a:srgbClr val="FF0000"/>
                </a:solidFill>
              </a:rPr>
              <a:t>8	6.89		4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#	Make	scatterplots	using	the	ggplot2	package </a:t>
            </a:r>
          </a:p>
          <a:p>
            <a:pPr marL="0" indent="0">
              <a:buNone/>
            </a:pPr>
            <a:r>
              <a:rPr lang="en-US" dirty="0"/>
              <a:t>library(ggplot2) </a:t>
            </a:r>
          </a:p>
          <a:p>
            <a:pPr marL="0" indent="0">
              <a:buNone/>
            </a:pPr>
            <a:r>
              <a:rPr lang="en-US" dirty="0" err="1"/>
              <a:t>theme_set</a:t>
            </a:r>
            <a:r>
              <a:rPr lang="en-US" dirty="0"/>
              <a:t>(</a:t>
            </a:r>
            <a:r>
              <a:rPr lang="en-US" dirty="0" err="1"/>
              <a:t>theme_bw</a:t>
            </a:r>
            <a:r>
              <a:rPr lang="en-US" dirty="0"/>
              <a:t>())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set	plot	color	theme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the	four	plots	of	Figure	3.7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,	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))	+		</a:t>
            </a:r>
            <a:r>
              <a:rPr lang="en-US" dirty="0" err="1"/>
              <a:t>geom_point</a:t>
            </a:r>
            <a:r>
              <a:rPr lang="en-US" dirty="0"/>
              <a:t>(size=4)	+		</a:t>
            </a:r>
            <a:r>
              <a:rPr lang="en-US" dirty="0" err="1"/>
              <a:t>geom_smooth</a:t>
            </a:r>
            <a:r>
              <a:rPr lang="en-US" dirty="0"/>
              <a:t>(method=“lm”,	fill=NA,	</a:t>
            </a:r>
            <a:r>
              <a:rPr lang="en-US" dirty="0" err="1"/>
              <a:t>fullrange</a:t>
            </a:r>
            <a:r>
              <a:rPr lang="en-US" dirty="0"/>
              <a:t>=TRUE)	+		</a:t>
            </a:r>
            <a:r>
              <a:rPr lang="en-US" dirty="0" err="1"/>
              <a:t>facet_wrap</a:t>
            </a:r>
            <a:r>
              <a:rPr lang="en-US" dirty="0"/>
              <a:t>(˜</a:t>
            </a:r>
            <a:r>
              <a:rPr lang="en-US" dirty="0" err="1"/>
              <a:t>mygroup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13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/>
              <a:t>Dirty	Data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762000"/>
            <a:ext cx="8534399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667000" y="4114800"/>
            <a:ext cx="381000" cy="304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7"/>
          </p:cNvCxnSpPr>
          <p:nvPr/>
        </p:nvCxnSpPr>
        <p:spPr>
          <a:xfrm flipV="1">
            <a:off x="2992204" y="2514600"/>
            <a:ext cx="3484796" cy="16448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2057400"/>
            <a:ext cx="2438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Missing data that could have been replaced by 0 or negative values.</a:t>
            </a:r>
          </a:p>
          <a:p>
            <a:r>
              <a:rPr lang="en-US" dirty="0">
                <a:solidFill>
                  <a:srgbClr val="FF0000"/>
                </a:solidFill>
              </a:rPr>
              <a:t>data	cleansing	needs	to	be	performed	over the	accounts	with	abnormal	age	values.</a:t>
            </a:r>
          </a:p>
        </p:txBody>
      </p:sp>
      <p:sp>
        <p:nvSpPr>
          <p:cNvPr id="8" name="Oval 7"/>
          <p:cNvSpPr/>
          <p:nvPr/>
        </p:nvSpPr>
        <p:spPr>
          <a:xfrm>
            <a:off x="6705600" y="4038600"/>
            <a:ext cx="685800" cy="304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5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Big Data is data whole scale, diverse and complex - requires new architecture, techniques, algorithms and analytics to manage it and extract value and hidden knowledge from it…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27CE-8749-4BE9-9B3F-893DB29DD5ED}" type="datetime1">
              <a:rPr lang="en-US" smtClean="0"/>
              <a:t>7/25/2019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130D-6F68-416C-BDC7-C4491CB8AD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772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x	&lt;-	c(1,	2,	3,	NA,	4) </a:t>
            </a:r>
          </a:p>
          <a:p>
            <a:pPr marL="0" indent="0">
              <a:buNone/>
            </a:pPr>
            <a:r>
              <a:rPr lang="en-US" dirty="0"/>
              <a:t>is.na(x) </a:t>
            </a:r>
            <a:r>
              <a:rPr lang="en-US" sz="2000" dirty="0">
                <a:solidFill>
                  <a:srgbClr val="FF0000"/>
                </a:solidFill>
              </a:rPr>
              <a:t># returns  TRUE at each NA value and FALSE otherwise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a-DK" sz="2800" dirty="0">
                <a:solidFill>
                  <a:srgbClr val="FF0000"/>
                </a:solidFill>
              </a:rPr>
              <a:t>[1]	FALSE	FALSE	FALSE	TRUE	FALSE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Some arithmetic functions, such as mean(), applied to data containing	missing	values	can yield	 an	NA	result.	</a:t>
            </a:r>
          </a:p>
          <a:p>
            <a:r>
              <a:rPr lang="en-US" sz="2800" dirty="0">
                <a:solidFill>
                  <a:srgbClr val="FF0000"/>
                </a:solidFill>
              </a:rPr>
              <a:t>To 	prevent	this,	set	the	</a:t>
            </a:r>
            <a:r>
              <a:rPr lang="en-US" sz="2800" b="1" u="sng" dirty="0">
                <a:solidFill>
                  <a:srgbClr val="FF0000"/>
                </a:solidFill>
              </a:rPr>
              <a:t>na.rm</a:t>
            </a:r>
            <a:r>
              <a:rPr lang="en-US" sz="2800" dirty="0">
                <a:solidFill>
                  <a:srgbClr val="FF0000"/>
                </a:solidFill>
              </a:rPr>
              <a:t>	parameter	to	TRUE	to	remove	the	missing value	during	the	function’s	execution.</a:t>
            </a:r>
          </a:p>
          <a:p>
            <a:pPr marL="0" indent="0">
              <a:buNone/>
            </a:pPr>
            <a:r>
              <a:rPr lang="en-US" sz="2800" dirty="0"/>
              <a:t>mean(x)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[1]	NA </a:t>
            </a:r>
          </a:p>
          <a:p>
            <a:pPr marL="0" indent="0">
              <a:buNone/>
            </a:pPr>
            <a:r>
              <a:rPr lang="en-US" sz="2800" dirty="0"/>
              <a:t>mean(x, na.rm=TRUE)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[1]	2.5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564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	</a:t>
            </a:r>
            <a:r>
              <a:rPr lang="en-US" b="1" u="sng" dirty="0" err="1"/>
              <a:t>na.exclude</a:t>
            </a:r>
            <a:r>
              <a:rPr lang="en-US" b="1" u="sng" dirty="0"/>
              <a:t>()</a:t>
            </a:r>
            <a:r>
              <a:rPr lang="en-US" dirty="0"/>
              <a:t>	function	returns	the	object	with	incomplete	cases	removed.</a:t>
            </a:r>
          </a:p>
          <a:p>
            <a:pPr marL="0" indent="0">
              <a:buNone/>
            </a:pPr>
            <a:r>
              <a:rPr lang="en-US" dirty="0"/>
              <a:t>DF &lt;- </a:t>
            </a:r>
            <a:r>
              <a:rPr lang="en-US" dirty="0" err="1"/>
              <a:t>data.frame</a:t>
            </a:r>
            <a:r>
              <a:rPr lang="en-US" dirty="0"/>
              <a:t>(x	=	c(1,	2,	3),	y	=	c(10,	20,	NA)) </a:t>
            </a:r>
          </a:p>
          <a:p>
            <a:pPr marL="0" indent="0">
              <a:buNone/>
            </a:pPr>
            <a:r>
              <a:rPr lang="en-US" dirty="0"/>
              <a:t>DF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 x	y 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1	10 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2   20 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3	NA </a:t>
            </a:r>
          </a:p>
          <a:p>
            <a:pPr marL="0" indent="0">
              <a:buNone/>
            </a:pPr>
            <a:r>
              <a:rPr lang="en-US" dirty="0"/>
              <a:t>DF1	&lt;-	</a:t>
            </a:r>
            <a:r>
              <a:rPr lang="en-US" dirty="0" err="1"/>
              <a:t>na.exclude</a:t>
            </a:r>
            <a:r>
              <a:rPr lang="en-US" dirty="0"/>
              <a:t>(DF) </a:t>
            </a:r>
          </a:p>
          <a:p>
            <a:pPr marL="0" indent="0">
              <a:buNone/>
            </a:pPr>
            <a:r>
              <a:rPr lang="en-US" dirty="0"/>
              <a:t>DF1 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x	y 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1	10 </a:t>
            </a:r>
          </a:p>
          <a:p>
            <a:pPr marL="514350" indent="-514350">
              <a:buAutoNum type="arabicPlain"/>
            </a:pPr>
            <a:r>
              <a:rPr lang="en-US" dirty="0">
                <a:solidFill>
                  <a:srgbClr val="FF0000"/>
                </a:solidFill>
              </a:rPr>
              <a:t>2	20</a:t>
            </a:r>
            <a:endParaRPr lang="da-DK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599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79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05600" y="609600"/>
            <a:ext cx="838200" cy="4495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096000" y="144780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24200" y="9144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Abnormally large value. </a:t>
            </a:r>
          </a:p>
          <a:p>
            <a:r>
              <a:rPr lang="en-US" dirty="0">
                <a:solidFill>
                  <a:srgbClr val="FF0000"/>
                </a:solidFill>
              </a:rPr>
              <a:t>May be &gt;=10 and not only =10. </a:t>
            </a:r>
          </a:p>
          <a:p>
            <a:r>
              <a:rPr lang="en-US" dirty="0">
                <a:solidFill>
                  <a:srgbClr val="FF0000"/>
                </a:solidFill>
              </a:rPr>
              <a:t>Due to system error</a:t>
            </a:r>
          </a:p>
        </p:txBody>
      </p:sp>
    </p:spTree>
    <p:extLst>
      <p:ext uri="{BB962C8B-B14F-4D97-AF65-F5344CB8AC3E}">
        <p14:creationId xmlns:p14="http://schemas.microsoft.com/office/powerpoint/2010/main" val="42783021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	a	Single	Variable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762999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660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392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8437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data(</a:t>
            </a:r>
            <a:r>
              <a:rPr lang="en-US" dirty="0" err="1"/>
              <a:t>mtcars</a:t>
            </a:r>
            <a:r>
              <a:rPr lang="en-US" dirty="0"/>
              <a:t>) </a:t>
            </a:r>
            <a:r>
              <a:rPr lang="en-US" dirty="0" err="1"/>
              <a:t>dotchart</a:t>
            </a:r>
            <a:r>
              <a:rPr lang="en-US" dirty="0"/>
              <a:t>(</a:t>
            </a:r>
            <a:r>
              <a:rPr lang="en-US" dirty="0" err="1"/>
              <a:t>mtcars$mpg,labels</a:t>
            </a:r>
            <a:r>
              <a:rPr lang="en-US" dirty="0"/>
              <a:t>=</a:t>
            </a:r>
            <a:r>
              <a:rPr lang="en-US" dirty="0" err="1"/>
              <a:t>row.names</a:t>
            </a:r>
            <a:r>
              <a:rPr lang="en-US" dirty="0"/>
              <a:t>(</a:t>
            </a:r>
            <a:r>
              <a:rPr lang="en-US" dirty="0" err="1"/>
              <a:t>mtcars</a:t>
            </a:r>
            <a:r>
              <a:rPr lang="en-US" dirty="0"/>
              <a:t>),</a:t>
            </a:r>
            <a:r>
              <a:rPr lang="en-US" dirty="0" err="1"/>
              <a:t>cex</a:t>
            </a:r>
            <a:r>
              <a:rPr lang="en-US" dirty="0"/>
              <a:t>=.7, main=“Miles	Per	Gallon	(MPG)	of	Car	Models”, </a:t>
            </a:r>
            <a:r>
              <a:rPr lang="en-US" dirty="0" err="1"/>
              <a:t>xlab</a:t>
            </a:r>
            <a:r>
              <a:rPr lang="en-US" dirty="0"/>
              <a:t>=“MPG”) </a:t>
            </a:r>
            <a:r>
              <a:rPr lang="en-US" dirty="0" err="1"/>
              <a:t>barplot</a:t>
            </a:r>
            <a:r>
              <a:rPr lang="en-US" dirty="0"/>
              <a:t>(table(</a:t>
            </a:r>
            <a:r>
              <a:rPr lang="en-US" dirty="0" err="1"/>
              <a:t>mtcars$cyl</a:t>
            </a:r>
            <a:r>
              <a:rPr lang="en-US" dirty="0"/>
              <a:t>),	main=“Distribution	of	Car	Cylinder	Counts”,			</a:t>
            </a:r>
            <a:r>
              <a:rPr lang="en-US" dirty="0" err="1"/>
              <a:t>xlab</a:t>
            </a:r>
            <a:r>
              <a:rPr lang="en-US" dirty="0"/>
              <a:t>=“Number	of	Cylinders”)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36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Histogram	and	Density	Plot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762999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44986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86800" cy="6553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randomly	generate	4000	observations	from	the	log	normal	distribution </a:t>
            </a:r>
          </a:p>
          <a:p>
            <a:pPr marL="0" indent="0">
              <a:buNone/>
            </a:pPr>
            <a:r>
              <a:rPr lang="en-US" dirty="0"/>
              <a:t>income &lt;- </a:t>
            </a:r>
            <a:r>
              <a:rPr lang="en-US" dirty="0" err="1"/>
              <a:t>rlnorm</a:t>
            </a:r>
            <a:r>
              <a:rPr lang="en-US" dirty="0"/>
              <a:t>(4000, </a:t>
            </a:r>
            <a:r>
              <a:rPr lang="en-US" dirty="0" err="1"/>
              <a:t>meanlog</a:t>
            </a:r>
            <a:r>
              <a:rPr lang="en-US" dirty="0"/>
              <a:t>	= 4, </a:t>
            </a:r>
            <a:r>
              <a:rPr lang="en-US" dirty="0" err="1"/>
              <a:t>sdlog</a:t>
            </a:r>
            <a:r>
              <a:rPr lang="en-US" dirty="0"/>
              <a:t> = 0.7) </a:t>
            </a:r>
          </a:p>
          <a:p>
            <a:pPr marL="0" indent="0">
              <a:buNone/>
            </a:pPr>
            <a:r>
              <a:rPr lang="en-US" dirty="0"/>
              <a:t>summary(income)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Min.	1st	Qu.	Median	Mean	3rd	Qu.	Max.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4.301	33.720		54.970		70.320	  88.800	659.800</a:t>
            </a:r>
          </a:p>
          <a:p>
            <a:pPr marL="0" indent="0">
              <a:buNone/>
            </a:pPr>
            <a:r>
              <a:rPr lang="en-US" dirty="0"/>
              <a:t>income	&lt;-	1000*income </a:t>
            </a:r>
          </a:p>
          <a:p>
            <a:pPr marL="0" indent="0">
              <a:buNone/>
            </a:pPr>
            <a:r>
              <a:rPr lang="en-US" dirty="0"/>
              <a:t>summary(income)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Min.	1st	Qu.	Median	Mean	3rd	Qu.	Max.	</a:t>
            </a:r>
          </a:p>
          <a:p>
            <a:pPr marL="514350" indent="-514350">
              <a:buAutoNum type="arabicPlain" startAt="4301"/>
            </a:pPr>
            <a:r>
              <a:rPr lang="en-US" dirty="0">
                <a:solidFill>
                  <a:srgbClr val="FF0000"/>
                </a:solidFill>
              </a:rPr>
              <a:t>33720		54970	70320	88800		659800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plot	the	histogram </a:t>
            </a:r>
          </a:p>
          <a:p>
            <a:pPr marL="0" indent="0">
              <a:buNone/>
            </a:pPr>
            <a:r>
              <a:rPr lang="en-US" dirty="0" err="1"/>
              <a:t>hist</a:t>
            </a:r>
            <a:r>
              <a:rPr lang="en-US" dirty="0"/>
              <a:t>(income,	breaks=500,	</a:t>
            </a:r>
            <a:r>
              <a:rPr lang="en-US" dirty="0" err="1"/>
              <a:t>xlab</a:t>
            </a:r>
            <a:r>
              <a:rPr lang="en-US" dirty="0"/>
              <a:t>=“Income”,	main=“Histogram	of	Income”)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density	plot </a:t>
            </a:r>
          </a:p>
          <a:p>
            <a:pPr marL="0" indent="0">
              <a:buNone/>
            </a:pPr>
            <a:r>
              <a:rPr lang="en-US" dirty="0"/>
              <a:t>plot(density(log10(income),	adjust=0.5),		main=“Distribution	of	Income	(log10	scale)”)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add	rug	to	the	density	plot </a:t>
            </a:r>
          </a:p>
          <a:p>
            <a:pPr marL="0" indent="0">
              <a:buNone/>
            </a:pPr>
            <a:r>
              <a:rPr lang="en-US" dirty="0"/>
              <a:t>rug(log10(income))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64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library(“ggplot2”) </a:t>
            </a:r>
          </a:p>
          <a:p>
            <a:pPr marL="0" indent="0">
              <a:buNone/>
            </a:pPr>
            <a:r>
              <a:rPr lang="en-US" dirty="0"/>
              <a:t>data(diamonds)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load	the	diamonds	dataset	from	ggplot2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Only	keep	the	premium	and	ideal	cuts	of	diamonds </a:t>
            </a:r>
          </a:p>
          <a:p>
            <a:pPr marL="0" indent="0">
              <a:buNone/>
            </a:pPr>
            <a:r>
              <a:rPr lang="en-US" dirty="0" err="1"/>
              <a:t>niceDiamonds</a:t>
            </a:r>
            <a:r>
              <a:rPr lang="en-US" dirty="0"/>
              <a:t>	&lt;-	diamonds[</a:t>
            </a:r>
            <a:r>
              <a:rPr lang="en-US" dirty="0" err="1"/>
              <a:t>diamonds$cut</a:t>
            </a:r>
            <a:r>
              <a:rPr lang="en-US" dirty="0"/>
              <a:t>==“Premium”	|			</a:t>
            </a:r>
            <a:r>
              <a:rPr lang="en-US" dirty="0" err="1"/>
              <a:t>diamonds$cut</a:t>
            </a:r>
            <a:r>
              <a:rPr lang="en-US" dirty="0"/>
              <a:t>==“Ideal”,] </a:t>
            </a:r>
          </a:p>
          <a:p>
            <a:pPr marL="0" indent="0">
              <a:buNone/>
            </a:pPr>
            <a:r>
              <a:rPr lang="en-US" dirty="0"/>
              <a:t>summary(</a:t>
            </a:r>
            <a:r>
              <a:rPr lang="en-US" dirty="0" err="1"/>
              <a:t>niceDiamonds$cut</a:t>
            </a:r>
            <a:r>
              <a:rPr lang="en-US" dirty="0"/>
              <a:t>)	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Fair	Good	Very Good	Premium		Ideal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0	0	0		13791	  		21551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plot	density	plot	of	diamond	prices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niceDiamonds</a:t>
            </a:r>
            <a:r>
              <a:rPr lang="en-US" dirty="0"/>
              <a:t>,	</a:t>
            </a:r>
            <a:r>
              <a:rPr lang="en-US" dirty="0" err="1"/>
              <a:t>aes</a:t>
            </a:r>
            <a:r>
              <a:rPr lang="en-US" dirty="0"/>
              <a:t>(x=price,	fill=cut))	+ </a:t>
            </a:r>
            <a:r>
              <a:rPr lang="en-US" dirty="0" err="1"/>
              <a:t>geom_density</a:t>
            </a:r>
            <a:r>
              <a:rPr lang="en-US" dirty="0"/>
              <a:t>(alpha	=	.3,	color=NA)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 plot density plot of the log10 of diamond prices </a:t>
            </a:r>
          </a:p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niceDiamonds</a:t>
            </a:r>
            <a:r>
              <a:rPr lang="en-US" dirty="0"/>
              <a:t>,	</a:t>
            </a:r>
            <a:r>
              <a:rPr lang="en-US" dirty="0" err="1"/>
              <a:t>aes</a:t>
            </a:r>
            <a:r>
              <a:rPr lang="en-US" dirty="0"/>
              <a:t>(x=log10(price),	fill=cut))	+ </a:t>
            </a:r>
            <a:r>
              <a:rPr lang="en-US" dirty="0" err="1"/>
              <a:t>geom_density</a:t>
            </a:r>
            <a:r>
              <a:rPr lang="en-US" dirty="0"/>
              <a:t>(alpha	=	.3,	color=NA)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As	an	alternative	to	ggplot2,	the	lattice package	provides	a	function	called </a:t>
            </a:r>
            <a:r>
              <a:rPr lang="en-US" b="1" u="sng" dirty="0" err="1">
                <a:solidFill>
                  <a:srgbClr val="FF0000"/>
                </a:solidFill>
              </a:rPr>
              <a:t>densityplot</a:t>
            </a:r>
            <a:r>
              <a:rPr lang="en-US" b="1" u="sng" dirty="0">
                <a:solidFill>
                  <a:srgbClr val="FF0000"/>
                </a:solidFill>
              </a:rPr>
              <a:t>()</a:t>
            </a:r>
            <a:r>
              <a:rPr lang="en-US" dirty="0">
                <a:solidFill>
                  <a:srgbClr val="FF0000"/>
                </a:solidFill>
              </a:rPr>
              <a:t>	for	making	simple	density	plots</a:t>
            </a:r>
          </a:p>
        </p:txBody>
      </p:sp>
    </p:spTree>
    <p:extLst>
      <p:ext uri="{BB962C8B-B14F-4D97-AF65-F5344CB8AC3E}">
        <p14:creationId xmlns:p14="http://schemas.microsoft.com/office/powerpoint/2010/main" val="4261072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	Multiple	Variable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88392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721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B2BA1-88E9-4E1E-99B9-3B943CA6C759}" type="slidenum">
              <a:rPr lang="en-US"/>
              <a:pPr/>
              <a:t>8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b"/>
          <a:lstStyle/>
          <a:p>
            <a:r>
              <a:rPr lang="en-US"/>
              <a:t>Trends leading to Data Flood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sz="2400"/>
              <a:t>More data is generated:</a:t>
            </a:r>
          </a:p>
          <a:p>
            <a:pPr lvl="1"/>
            <a:r>
              <a:rPr lang="en-US" sz="2100"/>
              <a:t>Bank, telecom, other business transactions ...</a:t>
            </a:r>
          </a:p>
          <a:p>
            <a:pPr lvl="1"/>
            <a:r>
              <a:rPr lang="en-US" sz="2100"/>
              <a:t>Scientific data: astronomy, biology, etc</a:t>
            </a:r>
          </a:p>
          <a:p>
            <a:pPr lvl="1"/>
            <a:r>
              <a:rPr lang="en-US" sz="2100"/>
              <a:t>Web, text, and e-commerce </a:t>
            </a:r>
            <a:endParaRPr lang="ru-RU" sz="2100"/>
          </a:p>
        </p:txBody>
      </p:sp>
      <p:pic>
        <p:nvPicPr>
          <p:cNvPr id="8216" name="Picture 24" descr="Jaws wave entry in Big Wave competition.">
            <a:hlinkClick r:id="rId3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9575"/>
            <a:ext cx="3886200" cy="456565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35531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00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 75  numbers	between 0 and	10 of 	uniform distribution </a:t>
            </a:r>
          </a:p>
          <a:p>
            <a:pPr marL="0" indent="0">
              <a:buNone/>
            </a:pPr>
            <a:r>
              <a:rPr lang="en-US" dirty="0"/>
              <a:t>x	&lt;-	</a:t>
            </a:r>
            <a:r>
              <a:rPr lang="en-US" dirty="0" err="1"/>
              <a:t>runif</a:t>
            </a:r>
            <a:r>
              <a:rPr lang="en-US" dirty="0"/>
              <a:t>(75,	0,	10) </a:t>
            </a:r>
          </a:p>
          <a:p>
            <a:pPr marL="0" indent="0">
              <a:buNone/>
            </a:pPr>
            <a:r>
              <a:rPr lang="en-US" dirty="0"/>
              <a:t>x	&lt;-	sort(x) </a:t>
            </a:r>
          </a:p>
          <a:p>
            <a:pPr marL="0" indent="0">
              <a:buNone/>
            </a:pPr>
            <a:r>
              <a:rPr lang="en-US" dirty="0"/>
              <a:t>y	&lt;-	200	+	x^3	-	10	*	x^2	+	x	+	</a:t>
            </a:r>
            <a:r>
              <a:rPr lang="en-US" dirty="0" err="1"/>
              <a:t>rnorm</a:t>
            </a:r>
            <a:r>
              <a:rPr lang="en-US" dirty="0"/>
              <a:t>(75,	0,	20)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	&lt;-	lm(y	˜	x)	</a:t>
            </a:r>
            <a:r>
              <a:rPr lang="en-US" dirty="0">
                <a:solidFill>
                  <a:srgbClr val="FF0000"/>
                </a:solidFill>
              </a:rPr>
              <a:t>#	linear	regression </a:t>
            </a:r>
          </a:p>
          <a:p>
            <a:pPr marL="0" indent="0">
              <a:buNone/>
            </a:pPr>
            <a:r>
              <a:rPr lang="en-US" dirty="0"/>
              <a:t>poly	&lt;-	loess(y	˜	x)	</a:t>
            </a:r>
            <a:r>
              <a:rPr lang="en-US" dirty="0">
                <a:solidFill>
                  <a:srgbClr val="FF0000"/>
                </a:solidFill>
              </a:rPr>
              <a:t>#	LOESS </a:t>
            </a:r>
          </a:p>
          <a:p>
            <a:pPr marL="0" indent="0">
              <a:buNone/>
            </a:pPr>
            <a:r>
              <a:rPr lang="en-US" dirty="0"/>
              <a:t>fit	&lt;-	predict(poly)	 </a:t>
            </a:r>
            <a:r>
              <a:rPr lang="en-US" dirty="0">
                <a:solidFill>
                  <a:srgbClr val="FF0000"/>
                </a:solidFill>
              </a:rPr>
              <a:t># fit	a	nonlinear	line </a:t>
            </a:r>
          </a:p>
          <a:p>
            <a:pPr marL="0" indent="0">
              <a:buNone/>
            </a:pPr>
            <a:r>
              <a:rPr lang="en-US" dirty="0"/>
              <a:t>plot(</a:t>
            </a:r>
            <a:r>
              <a:rPr lang="en-US" dirty="0" err="1"/>
              <a:t>x,y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 draw the fitted	line	for	the	linear	regression </a:t>
            </a:r>
          </a:p>
          <a:p>
            <a:pPr marL="0" indent="0">
              <a:buNone/>
            </a:pPr>
            <a:r>
              <a:rPr lang="en-US" dirty="0"/>
              <a:t>points(x,	</a:t>
            </a:r>
            <a:r>
              <a:rPr lang="en-US" dirty="0" err="1"/>
              <a:t>lr$coefficients</a:t>
            </a:r>
            <a:r>
              <a:rPr lang="en-US" dirty="0"/>
              <a:t>[1]	+	</a:t>
            </a:r>
            <a:r>
              <a:rPr lang="en-US" dirty="0" err="1"/>
              <a:t>lr$coefficients</a:t>
            </a:r>
            <a:r>
              <a:rPr lang="en-US" dirty="0"/>
              <a:t>[2]	*	x, 	type	=	“l”,	col	=	2)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draw	the	fitted	line	with	LOESS </a:t>
            </a:r>
          </a:p>
          <a:p>
            <a:pPr marL="0" indent="0">
              <a:buNone/>
            </a:pPr>
            <a:r>
              <a:rPr lang="en-US" dirty="0"/>
              <a:t>points(x,	fit,	type	=	“l”,	col	=	4)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380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Dotchart</a:t>
            </a:r>
            <a:r>
              <a:rPr lang="en-US" dirty="0"/>
              <a:t>	and	</a:t>
            </a:r>
            <a:r>
              <a:rPr lang="en-US" dirty="0" err="1"/>
              <a:t>Barplot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9154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614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sort	by	mpg </a:t>
            </a:r>
          </a:p>
          <a:p>
            <a:pPr marL="0" indent="0">
              <a:buNone/>
            </a:pPr>
            <a:r>
              <a:rPr lang="en-US" dirty="0"/>
              <a:t>cars	&lt;-	</a:t>
            </a:r>
            <a:r>
              <a:rPr lang="en-US" dirty="0" err="1"/>
              <a:t>mtcars</a:t>
            </a:r>
            <a:r>
              <a:rPr lang="en-US" dirty="0"/>
              <a:t>[order(</a:t>
            </a:r>
            <a:r>
              <a:rPr lang="en-US" dirty="0" err="1"/>
              <a:t>mtcars$mpg</a:t>
            </a:r>
            <a:r>
              <a:rPr lang="en-US" dirty="0"/>
              <a:t>),]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 grouping	variable	must	be	a	factor </a:t>
            </a:r>
          </a:p>
          <a:p>
            <a:pPr marL="0" indent="0">
              <a:buNone/>
            </a:pPr>
            <a:r>
              <a:rPr lang="en-US" dirty="0" err="1"/>
              <a:t>cars$cyl</a:t>
            </a:r>
            <a:r>
              <a:rPr lang="en-US" dirty="0"/>
              <a:t>	&lt;-	factor(</a:t>
            </a:r>
            <a:r>
              <a:rPr lang="en-US" dirty="0" err="1"/>
              <a:t>cars$cyl</a:t>
            </a:r>
            <a:r>
              <a:rPr lang="en-US" dirty="0"/>
              <a:t>) </a:t>
            </a:r>
            <a:r>
              <a:rPr lang="en-US" dirty="0" err="1"/>
              <a:t>cars$color</a:t>
            </a:r>
            <a:r>
              <a:rPr lang="en-US" dirty="0"/>
              <a:t>[</a:t>
            </a:r>
            <a:r>
              <a:rPr lang="en-US" dirty="0" err="1"/>
              <a:t>cars$cyl</a:t>
            </a:r>
            <a:r>
              <a:rPr lang="en-US" dirty="0"/>
              <a:t>==4]	&lt;-	“red” </a:t>
            </a:r>
            <a:r>
              <a:rPr lang="en-US" dirty="0" err="1"/>
              <a:t>cars$color</a:t>
            </a:r>
            <a:r>
              <a:rPr lang="en-US" dirty="0"/>
              <a:t>[</a:t>
            </a:r>
            <a:r>
              <a:rPr lang="en-US" dirty="0" err="1"/>
              <a:t>cars$cyl</a:t>
            </a:r>
            <a:r>
              <a:rPr lang="en-US" dirty="0"/>
              <a:t>==6]	&lt;-	“blue” </a:t>
            </a:r>
            <a:r>
              <a:rPr lang="en-US" dirty="0" err="1"/>
              <a:t>cars$color</a:t>
            </a:r>
            <a:r>
              <a:rPr lang="en-US" dirty="0"/>
              <a:t>[</a:t>
            </a:r>
            <a:r>
              <a:rPr lang="en-US" dirty="0" err="1"/>
              <a:t>cars$cyl</a:t>
            </a:r>
            <a:r>
              <a:rPr lang="en-US" dirty="0"/>
              <a:t>==8]	&lt;-	“</a:t>
            </a:r>
            <a:r>
              <a:rPr lang="en-US" dirty="0" err="1"/>
              <a:t>darkgreen</a:t>
            </a:r>
            <a:r>
              <a:rPr lang="en-US" dirty="0"/>
              <a:t>” </a:t>
            </a:r>
            <a:r>
              <a:rPr lang="en-US" dirty="0" err="1"/>
              <a:t>dotchart</a:t>
            </a:r>
            <a:r>
              <a:rPr lang="en-US" dirty="0"/>
              <a:t>(</a:t>
            </a:r>
            <a:r>
              <a:rPr lang="en-US" dirty="0" err="1"/>
              <a:t>cars$mpg</a:t>
            </a:r>
            <a:r>
              <a:rPr lang="en-US" dirty="0"/>
              <a:t>,	labels=</a:t>
            </a:r>
            <a:r>
              <a:rPr lang="en-US" dirty="0" err="1"/>
              <a:t>row.names</a:t>
            </a:r>
            <a:r>
              <a:rPr lang="en-US" dirty="0"/>
              <a:t>(cars),	</a:t>
            </a:r>
            <a:r>
              <a:rPr lang="en-US" dirty="0" err="1"/>
              <a:t>cex</a:t>
            </a:r>
            <a:r>
              <a:rPr lang="en-US" dirty="0"/>
              <a:t>=.7,	groups=	</a:t>
            </a:r>
            <a:r>
              <a:rPr lang="en-US" dirty="0" err="1"/>
              <a:t>cars$cyl</a:t>
            </a:r>
            <a:r>
              <a:rPr lang="en-US" dirty="0"/>
              <a:t>,		main=“Miles	Per	Gallon	(MPG)	of	Car	Models\</a:t>
            </a:r>
            <a:r>
              <a:rPr lang="en-US" dirty="0" err="1"/>
              <a:t>nGrouped</a:t>
            </a:r>
            <a:r>
              <a:rPr lang="en-US" dirty="0"/>
              <a:t>	by	Cylinder”,		</a:t>
            </a:r>
            <a:r>
              <a:rPr lang="en-US" dirty="0" err="1"/>
              <a:t>xlab</a:t>
            </a:r>
            <a:r>
              <a:rPr lang="en-US" dirty="0"/>
              <a:t>=“Miles	Per	Gallon”,	color=</a:t>
            </a:r>
            <a:r>
              <a:rPr lang="en-US" dirty="0" err="1"/>
              <a:t>cars$color</a:t>
            </a:r>
            <a:r>
              <a:rPr lang="en-US" dirty="0"/>
              <a:t>,	</a:t>
            </a:r>
            <a:r>
              <a:rPr lang="en-US" dirty="0" err="1"/>
              <a:t>gcolor</a:t>
            </a:r>
            <a:r>
              <a:rPr lang="en-US" dirty="0"/>
              <a:t>=“black”)</a:t>
            </a:r>
          </a:p>
        </p:txBody>
      </p:sp>
    </p:spTree>
    <p:extLst>
      <p:ext uri="{BB962C8B-B14F-4D97-AF65-F5344CB8AC3E}">
        <p14:creationId xmlns:p14="http://schemas.microsoft.com/office/powerpoint/2010/main" val="19779625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6299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6596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counts	&lt;-	table(</a:t>
            </a:r>
            <a:r>
              <a:rPr lang="en-US" dirty="0" err="1"/>
              <a:t>mtcars$gear</a:t>
            </a:r>
            <a:r>
              <a:rPr lang="en-US" dirty="0"/>
              <a:t>,	</a:t>
            </a:r>
            <a:r>
              <a:rPr lang="en-US" dirty="0" err="1"/>
              <a:t>mtcars$cyl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(counts,	main=“Distribution	of	Car	Cylinder	Counts	and	Gears”,		</a:t>
            </a:r>
            <a:r>
              <a:rPr lang="en-US" dirty="0" err="1"/>
              <a:t>xlab</a:t>
            </a:r>
            <a:r>
              <a:rPr lang="en-US" dirty="0"/>
              <a:t>=“Number	of	Cylinders”,	</a:t>
            </a:r>
            <a:r>
              <a:rPr lang="en-US" dirty="0" err="1"/>
              <a:t>ylab</a:t>
            </a:r>
            <a:r>
              <a:rPr lang="en-US" dirty="0"/>
              <a:t>=“Counts”,		col=c(“#0000FFFF”,	“#0080FFFF”,	“#00FFFFFF”),		legend	=	</a:t>
            </a:r>
            <a:r>
              <a:rPr lang="en-US" dirty="0" err="1"/>
              <a:t>rownames</a:t>
            </a:r>
            <a:r>
              <a:rPr lang="en-US" dirty="0"/>
              <a:t>(counts),	beside=TRUE,		</a:t>
            </a:r>
            <a:r>
              <a:rPr lang="en-US" dirty="0" err="1"/>
              <a:t>args.legend</a:t>
            </a:r>
            <a:r>
              <a:rPr lang="en-US" dirty="0"/>
              <a:t>	=	list(x=“top”,	title	=	“Number	of	Gears”)</a:t>
            </a:r>
          </a:p>
        </p:txBody>
      </p:sp>
    </p:spTree>
    <p:extLst>
      <p:ext uri="{BB962C8B-B14F-4D97-AF65-F5344CB8AC3E}">
        <p14:creationId xmlns:p14="http://schemas.microsoft.com/office/powerpoint/2010/main" val="24055682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Box-and-Whisker	Plot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9154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94737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324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library(ggplot2)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plot	the	jittered scatterplot	w boxplot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color-code	points with	zip	codes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#	the	</a:t>
            </a:r>
            <a:r>
              <a:rPr lang="en-US" dirty="0" err="1">
                <a:solidFill>
                  <a:srgbClr val="FF0000"/>
                </a:solidFill>
              </a:rPr>
              <a:t>outlier.size</a:t>
            </a:r>
            <a:r>
              <a:rPr lang="en-US" dirty="0">
                <a:solidFill>
                  <a:srgbClr val="FF0000"/>
                </a:solidFill>
              </a:rPr>
              <a:t>=0	prevents	the	boxplot	from	plotting	the	outlier </a:t>
            </a:r>
            <a:r>
              <a:rPr lang="en-US" dirty="0" err="1"/>
              <a:t>ggplot</a:t>
            </a:r>
            <a:r>
              <a:rPr lang="en-US" dirty="0"/>
              <a:t>(data=DF,	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as.factor</a:t>
            </a:r>
            <a:r>
              <a:rPr lang="en-US" dirty="0"/>
              <a:t>(Zip1),	y=log10(</a:t>
            </a:r>
            <a:r>
              <a:rPr lang="en-US" dirty="0" err="1"/>
              <a:t>MeanHouseholdIncome</a:t>
            </a:r>
            <a:r>
              <a:rPr lang="en-US" dirty="0"/>
              <a:t>))) + </a:t>
            </a:r>
            <a:r>
              <a:rPr lang="en-US" dirty="0" err="1"/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(color=factor(Zip1)),	alpha=0.2,	position=“jitter”)	+ </a:t>
            </a:r>
            <a:r>
              <a:rPr lang="en-US" dirty="0" err="1"/>
              <a:t>geom_boxplot</a:t>
            </a:r>
            <a:r>
              <a:rPr lang="en-US" dirty="0"/>
              <a:t>(</a:t>
            </a:r>
            <a:r>
              <a:rPr lang="en-US" dirty="0" err="1"/>
              <a:t>outlier.size</a:t>
            </a:r>
            <a:r>
              <a:rPr lang="en-US" dirty="0"/>
              <a:t>=0,	alpha=0.1)	+ guides(</a:t>
            </a:r>
            <a:r>
              <a:rPr lang="en-US" dirty="0" err="1"/>
              <a:t>colour</a:t>
            </a:r>
            <a:r>
              <a:rPr lang="en-US" dirty="0"/>
              <a:t>=FALSE)	+ </a:t>
            </a:r>
            <a:r>
              <a:rPr lang="en-US" dirty="0" err="1"/>
              <a:t>ggtitle</a:t>
            </a:r>
            <a:r>
              <a:rPr lang="en-US" dirty="0"/>
              <a:t>	(“Mean	Household	Income	by	Zip	Code”)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Alternatively,	one	can	create	a	simple	box-and-whisker	plot	with	the	boxplot()	function provided	by	the	R	base	package.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435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Hexbinplot</a:t>
            </a:r>
            <a:r>
              <a:rPr lang="en-US" dirty="0"/>
              <a:t>	for	Large	Dataset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8991599" cy="548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6948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plot	the	data	points </a:t>
            </a:r>
            <a:r>
              <a:rPr lang="en-US" dirty="0"/>
              <a:t>plot(log10(</a:t>
            </a:r>
            <a:r>
              <a:rPr lang="en-US" dirty="0" err="1"/>
              <a:t>MeanHouseholdIncome</a:t>
            </a:r>
            <a:r>
              <a:rPr lang="en-US" dirty="0"/>
              <a:t>)	˜	</a:t>
            </a:r>
            <a:r>
              <a:rPr lang="en-US" dirty="0" err="1"/>
              <a:t>MeanEducation</a:t>
            </a:r>
            <a:r>
              <a:rPr lang="en-US" dirty="0"/>
              <a:t>,	data=</a:t>
            </a:r>
            <a:r>
              <a:rPr lang="en-US" dirty="0" err="1"/>
              <a:t>zcta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add	a	straight	fitted	line	of	the	linear	regression </a:t>
            </a:r>
            <a:r>
              <a:rPr lang="en-US" dirty="0" err="1"/>
              <a:t>abline</a:t>
            </a:r>
            <a:r>
              <a:rPr lang="en-US" dirty="0"/>
              <a:t>(lm(log10(</a:t>
            </a:r>
            <a:r>
              <a:rPr lang="en-US" dirty="0" err="1"/>
              <a:t>MeanHouseholdIncome</a:t>
            </a:r>
            <a:r>
              <a:rPr lang="en-US" dirty="0"/>
              <a:t>)	˜	</a:t>
            </a:r>
            <a:r>
              <a:rPr lang="en-US" dirty="0" err="1"/>
              <a:t>MeanEducation</a:t>
            </a:r>
            <a:r>
              <a:rPr lang="en-US" dirty="0"/>
              <a:t>,	data=</a:t>
            </a:r>
            <a:r>
              <a:rPr lang="en-US" dirty="0" err="1"/>
              <a:t>zcta</a:t>
            </a:r>
            <a:r>
              <a:rPr lang="en-US" dirty="0"/>
              <a:t>), col=‘red’)</a:t>
            </a:r>
          </a:p>
        </p:txBody>
      </p:sp>
    </p:spTree>
    <p:extLst>
      <p:ext uri="{BB962C8B-B14F-4D97-AF65-F5344CB8AC3E}">
        <p14:creationId xmlns:p14="http://schemas.microsoft.com/office/powerpoint/2010/main" val="16801978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hexbin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“g”	adds	the	grid,	“r”	adds	the	regression	line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</a:t>
            </a:r>
            <a:r>
              <a:rPr lang="en-US" dirty="0" err="1">
                <a:solidFill>
                  <a:srgbClr val="FF0000"/>
                </a:solidFill>
              </a:rPr>
              <a:t>sqrt</a:t>
            </a:r>
            <a:r>
              <a:rPr lang="en-US" dirty="0">
                <a:solidFill>
                  <a:srgbClr val="FF0000"/>
                </a:solidFill>
              </a:rPr>
              <a:t>	transform	on	the	count	gives	more	dynamic	range	to	the	shading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#	</a:t>
            </a:r>
            <a:r>
              <a:rPr lang="en-US" dirty="0" err="1">
                <a:solidFill>
                  <a:srgbClr val="FF0000"/>
                </a:solidFill>
              </a:rPr>
              <a:t>inv</a:t>
            </a:r>
            <a:r>
              <a:rPr lang="en-US" dirty="0">
                <a:solidFill>
                  <a:srgbClr val="FF0000"/>
                </a:solidFill>
              </a:rPr>
              <a:t>	provides	the	inverse	transformation	function	of	trans </a:t>
            </a:r>
            <a:r>
              <a:rPr lang="en-US" dirty="0" err="1"/>
              <a:t>hexbinplot</a:t>
            </a:r>
            <a:r>
              <a:rPr lang="en-US" dirty="0"/>
              <a:t>(log10(</a:t>
            </a:r>
            <a:r>
              <a:rPr lang="en-US" dirty="0" err="1"/>
              <a:t>MeanHouseholdIncome</a:t>
            </a:r>
            <a:r>
              <a:rPr lang="en-US" dirty="0"/>
              <a:t>)	˜	</a:t>
            </a:r>
            <a:r>
              <a:rPr lang="en-US" dirty="0" err="1"/>
              <a:t>MeanEducation</a:t>
            </a:r>
            <a:r>
              <a:rPr lang="en-US" dirty="0"/>
              <a:t>, data=</a:t>
            </a:r>
            <a:r>
              <a:rPr lang="en-US" dirty="0" err="1"/>
              <a:t>zcta</a:t>
            </a:r>
            <a:r>
              <a:rPr lang="en-US" dirty="0"/>
              <a:t>,	trans	=	</a:t>
            </a:r>
            <a:r>
              <a:rPr lang="en-US" dirty="0" err="1"/>
              <a:t>sqrt</a:t>
            </a:r>
            <a:r>
              <a:rPr lang="en-US" dirty="0"/>
              <a:t>,	</a:t>
            </a:r>
            <a:r>
              <a:rPr lang="en-US" dirty="0" err="1"/>
              <a:t>inv</a:t>
            </a:r>
            <a:r>
              <a:rPr lang="en-US" dirty="0"/>
              <a:t>	=	function(x)	x^2,	type=c(“g”,	“r”))</a:t>
            </a:r>
          </a:p>
        </p:txBody>
      </p:sp>
    </p:spTree>
    <p:extLst>
      <p:ext uri="{BB962C8B-B14F-4D97-AF65-F5344CB8AC3E}">
        <p14:creationId xmlns:p14="http://schemas.microsoft.com/office/powerpoint/2010/main" val="24382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F5BF3-74C7-4CF1-94CB-7C8B56E6482F}" type="slidenum">
              <a:rPr lang="en-US"/>
              <a:pPr/>
              <a:t>9</a:t>
            </a:fld>
            <a:endParaRPr lang="en-US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Data Examples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Europe's Very Long Baseline Interferometry (VLBI) has 16 telescopes, each of which produces </a:t>
            </a:r>
            <a:r>
              <a:rPr lang="en-US" b="1"/>
              <a:t>1 Gigabit/second</a:t>
            </a:r>
            <a:r>
              <a:rPr lang="en-US"/>
              <a:t> of astronomical data over a 25-day observation session </a:t>
            </a:r>
          </a:p>
          <a:p>
            <a:pPr lvl="1"/>
            <a:r>
              <a:rPr lang="en-US"/>
              <a:t>storage and analysis a big problem</a:t>
            </a:r>
          </a:p>
          <a:p>
            <a:r>
              <a:rPr lang="en-US"/>
              <a:t>AT&amp;T handles billions of calls per day</a:t>
            </a:r>
          </a:p>
          <a:p>
            <a:pPr lvl="1"/>
            <a:r>
              <a:rPr lang="en-US"/>
              <a:t>so much data, it cannot be all stored -- analysis has to be done “on the fly”, on streaming data</a:t>
            </a:r>
          </a:p>
          <a:p>
            <a:pPr lvl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DC23-E918-474B-BF0A-DAAEEFD7760E}" type="datetime1">
              <a:rPr lang="en-US" smtClean="0"/>
              <a:t>7/25/2019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198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Scatterplot	Matrix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86106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1118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458200" cy="6705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define	the	colors </a:t>
            </a:r>
          </a:p>
          <a:p>
            <a:pPr marL="0" indent="0">
              <a:buNone/>
            </a:pPr>
            <a:r>
              <a:rPr lang="en-US" dirty="0"/>
              <a:t>colors	&lt;-	c(“red”,	“green”,	“blue”)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draw	the	plot	matrix </a:t>
            </a:r>
          </a:p>
          <a:p>
            <a:pPr marL="0" indent="0">
              <a:buNone/>
            </a:pPr>
            <a:r>
              <a:rPr lang="en-US" dirty="0"/>
              <a:t>pairs(iris[1:4],	main	=	“Fisher’s	Iris	Dataset”,		</a:t>
            </a:r>
            <a:r>
              <a:rPr lang="en-US" dirty="0" err="1"/>
              <a:t>pch</a:t>
            </a:r>
            <a:r>
              <a:rPr lang="en-US" dirty="0"/>
              <a:t>	=	21,	</a:t>
            </a:r>
            <a:r>
              <a:rPr lang="en-US" dirty="0" err="1"/>
              <a:t>bg</a:t>
            </a:r>
            <a:r>
              <a:rPr lang="en-US" dirty="0"/>
              <a:t>	=	colors[</a:t>
            </a:r>
            <a:r>
              <a:rPr lang="en-US" dirty="0" err="1"/>
              <a:t>unclass</a:t>
            </a:r>
            <a:r>
              <a:rPr lang="en-US" dirty="0"/>
              <a:t>(</a:t>
            </a:r>
            <a:r>
              <a:rPr lang="en-US" dirty="0" err="1"/>
              <a:t>iris$Species</a:t>
            </a:r>
            <a:r>
              <a:rPr lang="en-US" dirty="0"/>
              <a:t>)]	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#	set	graphical	parameter	to	clip	plotting	to	the	figure	region </a:t>
            </a:r>
          </a:p>
          <a:p>
            <a:pPr marL="0" indent="0">
              <a:buNone/>
            </a:pPr>
            <a:r>
              <a:rPr lang="en-US" dirty="0"/>
              <a:t>par(</a:t>
            </a:r>
            <a:r>
              <a:rPr lang="en-US" dirty="0" err="1"/>
              <a:t>xpd</a:t>
            </a:r>
            <a:r>
              <a:rPr lang="en-US" dirty="0"/>
              <a:t>	=	TRUE)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add	legend </a:t>
            </a:r>
          </a:p>
          <a:p>
            <a:pPr marL="0" indent="0">
              <a:buNone/>
            </a:pPr>
            <a:r>
              <a:rPr lang="en-US" dirty="0"/>
              <a:t>legend(0.2,	0.02,	</a:t>
            </a:r>
            <a:r>
              <a:rPr lang="en-US" dirty="0" err="1"/>
              <a:t>horiz</a:t>
            </a:r>
            <a:r>
              <a:rPr lang="en-US" dirty="0"/>
              <a:t>	=	TRUE,	</a:t>
            </a:r>
            <a:r>
              <a:rPr lang="en-US" dirty="0" err="1"/>
              <a:t>as.vector</a:t>
            </a:r>
            <a:r>
              <a:rPr lang="en-US" dirty="0"/>
              <a:t>(unique(</a:t>
            </a:r>
            <a:r>
              <a:rPr lang="en-US" dirty="0" err="1"/>
              <a:t>iris$Species</a:t>
            </a:r>
            <a:r>
              <a:rPr lang="en-US" dirty="0"/>
              <a:t>)),		fill	=	colors,	</a:t>
            </a:r>
            <a:r>
              <a:rPr lang="en-US" dirty="0" err="1"/>
              <a:t>bty</a:t>
            </a:r>
            <a:r>
              <a:rPr lang="en-US" dirty="0"/>
              <a:t>	=	“n”)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The	vector	colors	defines	the	color	scheme	for	the	plot.	It	could	be	changed	to	something like	colors	&lt;-	c(“gray50”,	“white”,	“black”)	to	make	the	scatterplots	</a:t>
            </a:r>
            <a:r>
              <a:rPr lang="en-US" dirty="0" err="1">
                <a:solidFill>
                  <a:srgbClr val="FF0000"/>
                </a:solidFill>
              </a:rPr>
              <a:t>grayscale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942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	a	Variable	over	Time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4419600" y="4038600"/>
            <a:ext cx="2286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655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	plot	shows	that,	for	each	year,	a	large	peak	occurs mid-year	around	July	and	August,	and	a	small	peak	happens	around	the	end	of	the	year, possibly	due	to	the	holidays.	</a:t>
            </a:r>
          </a:p>
          <a:p>
            <a:r>
              <a:rPr lang="en-US" dirty="0">
                <a:solidFill>
                  <a:srgbClr val="FF0000"/>
                </a:solidFill>
              </a:rPr>
              <a:t>Such	a	phenomenon	is	referred	to	as	a	</a:t>
            </a:r>
            <a:r>
              <a:rPr lang="en-US" b="1" u="sng" dirty="0">
                <a:solidFill>
                  <a:srgbClr val="FF0000"/>
                </a:solidFill>
              </a:rPr>
              <a:t>seasonality	effect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212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	Exploration	Versus	Presentation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799"/>
            <a:ext cx="8839200" cy="5257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6311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762999" cy="617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0075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86800" cy="6553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Generate	random	log	normal	income	data</a:t>
            </a:r>
          </a:p>
          <a:p>
            <a:pPr marL="0" indent="0">
              <a:buNone/>
            </a:pPr>
            <a:r>
              <a:rPr lang="en-US" dirty="0"/>
              <a:t>income	=	</a:t>
            </a:r>
            <a:r>
              <a:rPr lang="en-US" dirty="0" err="1"/>
              <a:t>rlnorm</a:t>
            </a:r>
            <a:r>
              <a:rPr lang="en-US" dirty="0"/>
              <a:t>(5000,	</a:t>
            </a:r>
            <a:r>
              <a:rPr lang="en-US" dirty="0" err="1"/>
              <a:t>meanlog</a:t>
            </a:r>
            <a:r>
              <a:rPr lang="en-US" dirty="0"/>
              <a:t>=log(40000),	</a:t>
            </a:r>
            <a:r>
              <a:rPr lang="en-US" dirty="0" err="1"/>
              <a:t>sdlog</a:t>
            </a:r>
            <a:r>
              <a:rPr lang="en-US" dirty="0"/>
              <a:t>=log(5))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#	Part	I:	Create	the	density	plot </a:t>
            </a:r>
            <a:r>
              <a:rPr lang="en-US" dirty="0"/>
              <a:t>plot(density(log10(income),	adjust=0.5),		main=“Distribution	of	Account	Values	(log10	scale)”)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Add	rug	to	the	density	plot </a:t>
            </a:r>
          </a:p>
          <a:p>
            <a:pPr marL="0" indent="0">
              <a:buNone/>
            </a:pPr>
            <a:r>
              <a:rPr lang="en-US" dirty="0"/>
              <a:t>rug(log10(income))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Part	II:	Make	the	histogram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“log-like	bins” </a:t>
            </a:r>
          </a:p>
          <a:p>
            <a:pPr marL="0" indent="0">
              <a:buNone/>
            </a:pPr>
            <a:r>
              <a:rPr lang="en-US" dirty="0"/>
              <a:t>breaks	=	c(0,	1000,	5000,	10000,	50000,	100000,	5e5,	1e6,	2e7)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Create	bins	and	label	the	data </a:t>
            </a:r>
          </a:p>
          <a:p>
            <a:pPr marL="0" indent="0">
              <a:buNone/>
            </a:pPr>
            <a:r>
              <a:rPr lang="en-US" dirty="0"/>
              <a:t>Bins = cut(income,	breaks,	</a:t>
            </a:r>
            <a:r>
              <a:rPr lang="en-US" dirty="0" err="1"/>
              <a:t>include.lowest</a:t>
            </a:r>
            <a:r>
              <a:rPr lang="en-US" dirty="0"/>
              <a:t>=T, labels	= c(“&lt;	1K”,	“1-5K”,	“5-10K”,	“10-50K”, “50-100K”,	“100-500K”,	“500K-1M”,	“&gt;	1M”))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	Plot	the	bins </a:t>
            </a:r>
          </a:p>
          <a:p>
            <a:pPr marL="0" indent="0">
              <a:buNone/>
            </a:pPr>
            <a:r>
              <a:rPr lang="en-US" dirty="0"/>
              <a:t>plot(bins,	main	=	“Distribution	of	Account	Values”,		</a:t>
            </a:r>
            <a:r>
              <a:rPr lang="en-US" dirty="0" err="1"/>
              <a:t>xlab</a:t>
            </a:r>
            <a:r>
              <a:rPr lang="en-US" dirty="0"/>
              <a:t>	=	“Account	value	($	USD)”,		</a:t>
            </a:r>
            <a:r>
              <a:rPr lang="en-US" dirty="0" err="1"/>
              <a:t>ylab</a:t>
            </a:r>
            <a:r>
              <a:rPr lang="en-US" dirty="0"/>
              <a:t>	=	“Number	of	Accounts”,	col=“blue”)</a:t>
            </a:r>
          </a:p>
        </p:txBody>
      </p:sp>
    </p:spTree>
    <p:extLst>
      <p:ext uri="{BB962C8B-B14F-4D97-AF65-F5344CB8AC3E}">
        <p14:creationId xmlns:p14="http://schemas.microsoft.com/office/powerpoint/2010/main" val="16910032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	Testing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comparing  populations, such as testing or evaluating the difference of the means from two samples of data, a common technique to assess the difference or the significance of the difference is hypothesis  testing.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612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basic concept  of hypothesis testing is to form an assertion and test it with data. </a:t>
            </a:r>
          </a:p>
          <a:p>
            <a:r>
              <a:rPr lang="en-US" dirty="0"/>
              <a:t>When performing hypothesis tests, the common assumption is that there is </a:t>
            </a:r>
            <a:r>
              <a:rPr lang="en-US" dirty="0">
                <a:solidFill>
                  <a:srgbClr val="FF0000"/>
                </a:solidFill>
              </a:rPr>
              <a:t>no difference between two samples</a:t>
            </a:r>
            <a:r>
              <a:rPr lang="en-US" dirty="0"/>
              <a:t>. </a:t>
            </a:r>
          </a:p>
          <a:p>
            <a:r>
              <a:rPr lang="en-US" dirty="0"/>
              <a:t>This assumption is used as the default position for building the test or conducting a scientific experiment. </a:t>
            </a:r>
          </a:p>
          <a:p>
            <a:r>
              <a:rPr lang="en-US" dirty="0"/>
              <a:t>Statisticians refer to this as the </a:t>
            </a:r>
            <a:r>
              <a:rPr lang="en-US" dirty="0">
                <a:solidFill>
                  <a:srgbClr val="FF0000"/>
                </a:solidFill>
              </a:rPr>
              <a:t>null hypothesis ( ).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alternative hypothesis ( ) is that there is a difference between two samples</a:t>
            </a:r>
            <a:r>
              <a:rPr lang="en-US" dirty="0"/>
              <a:t>. For example, if the task is to identify the effect of drug A compared to drug B on patients, the null hypothesis and alternative hypothesis would be this.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79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763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009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8835519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80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2510</Words>
  <Application>Microsoft Office PowerPoint</Application>
  <PresentationFormat>On-screen Show (4:3)</PresentationFormat>
  <Paragraphs>787</Paragraphs>
  <Slides>127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28" baseType="lpstr">
      <vt:lpstr>Office Theme</vt:lpstr>
      <vt:lpstr>Data Science &amp; Big Data Analytics Unit-I</vt:lpstr>
      <vt:lpstr>Data Analytics</vt:lpstr>
      <vt:lpstr>PowerPoint Presentation</vt:lpstr>
      <vt:lpstr>PowerPoint Presentation</vt:lpstr>
      <vt:lpstr>Introduction to big data</vt:lpstr>
      <vt:lpstr>What is Big data?</vt:lpstr>
      <vt:lpstr>PowerPoint Presentation</vt:lpstr>
      <vt:lpstr>Trends leading to Data Flood</vt:lpstr>
      <vt:lpstr>Big Data Examples</vt:lpstr>
      <vt:lpstr>Largest databases in 2003</vt:lpstr>
      <vt:lpstr>Data Growth</vt:lpstr>
      <vt:lpstr>Data Growth Rate</vt:lpstr>
      <vt:lpstr>Big data characteristics</vt:lpstr>
      <vt:lpstr>Big Data</vt:lpstr>
      <vt:lpstr>Big Data</vt:lpstr>
      <vt:lpstr>Characteristics - Some Big Data Issues Affecting Analytics</vt:lpstr>
      <vt:lpstr>R – 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function</vt:lpstr>
      <vt:lpstr>PowerPoint Presentation</vt:lpstr>
      <vt:lpstr>R graphical user interfaces</vt:lpstr>
      <vt:lpstr>PowerPoint Presentation</vt:lpstr>
      <vt:lpstr>PowerPoint Presentation</vt:lpstr>
      <vt:lpstr>PowerPoint Presentation</vt:lpstr>
      <vt:lpstr>Data Import and Export</vt:lpstr>
      <vt:lpstr>PowerPoint Presentation</vt:lpstr>
      <vt:lpstr>PowerPoint Presentation</vt:lpstr>
      <vt:lpstr>Database connectivity – need to install ROBDC package before executing these commands</vt:lpstr>
      <vt:lpstr>Convert the histogram to JPEG file</vt:lpstr>
      <vt:lpstr>Attribute and Data Types</vt:lpstr>
      <vt:lpstr>PowerPoint Presentation</vt:lpstr>
      <vt:lpstr>Numeric, Character, and Logical Data Types</vt:lpstr>
      <vt:lpstr>Vectors</vt:lpstr>
      <vt:lpstr>Vectors</vt:lpstr>
      <vt:lpstr>PowerPoint Presentation</vt:lpstr>
      <vt:lpstr>PowerPoint Presentation</vt:lpstr>
      <vt:lpstr>Arrays and Matrices A two-dimensional array is known as a matrix. </vt:lpstr>
      <vt:lpstr>PowerPoint Presentation</vt:lpstr>
      <vt:lpstr>Data Frames - Similar to the concept of matrices, data frames provide a structure for storing and accessing several variables of possibly different data types. </vt:lpstr>
      <vt:lpstr>PowerPoint Presentation</vt:lpstr>
      <vt:lpstr>PowerPoint Presentation</vt:lpstr>
      <vt:lpstr>Lists - Lists can contain any type of objects, including other lists.</vt:lpstr>
      <vt:lpstr>PowerPoint Presentation</vt:lpstr>
      <vt:lpstr>Factors</vt:lpstr>
      <vt:lpstr>PowerPoint Presentation</vt:lpstr>
      <vt:lpstr>PowerPoint Presentation</vt:lpstr>
      <vt:lpstr>Contingency Tables</vt:lpstr>
      <vt:lpstr>PowerPoint Presentation</vt:lpstr>
      <vt:lpstr>PowerPoint Presentation</vt:lpstr>
      <vt:lpstr>Descriptive Statistics</vt:lpstr>
      <vt:lpstr>PowerPoint Presentation</vt:lpstr>
      <vt:lpstr>PowerPoint Presentation</vt:lpstr>
      <vt:lpstr>  Exploratory Data Analysis </vt:lpstr>
      <vt:lpstr>PowerPoint Presentation</vt:lpstr>
      <vt:lpstr>Visualization Before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Dirty Data</vt:lpstr>
      <vt:lpstr>PowerPoint Presentation</vt:lpstr>
      <vt:lpstr>PowerPoint Presentation</vt:lpstr>
      <vt:lpstr>PowerPoint Presentation</vt:lpstr>
      <vt:lpstr>Visualizing a Single Variable</vt:lpstr>
      <vt:lpstr>PowerPoint Presentation</vt:lpstr>
      <vt:lpstr>PowerPoint Presentation</vt:lpstr>
      <vt:lpstr>Histogram and Density Plot</vt:lpstr>
      <vt:lpstr>PowerPoint Presentation</vt:lpstr>
      <vt:lpstr>PowerPoint Presentation</vt:lpstr>
      <vt:lpstr>Examining Multiple Variable</vt:lpstr>
      <vt:lpstr>PowerPoint Presentation</vt:lpstr>
      <vt:lpstr>Dotchart and Barplot</vt:lpstr>
      <vt:lpstr>PowerPoint Presentation</vt:lpstr>
      <vt:lpstr>PowerPoint Presentation</vt:lpstr>
      <vt:lpstr>PowerPoint Presentation</vt:lpstr>
      <vt:lpstr>Box-and-Whisker Plot</vt:lpstr>
      <vt:lpstr>PowerPoint Presentation</vt:lpstr>
      <vt:lpstr>Hexbinplot for Large Dataset</vt:lpstr>
      <vt:lpstr>PowerPoint Presentation</vt:lpstr>
      <vt:lpstr>PowerPoint Presentation</vt:lpstr>
      <vt:lpstr>Scatterplot Matrix</vt:lpstr>
      <vt:lpstr>PowerPoint Presentation</vt:lpstr>
      <vt:lpstr>Analyzing a Variable over Time</vt:lpstr>
      <vt:lpstr>Data Exploration Versus Presentation</vt:lpstr>
      <vt:lpstr>PowerPoint Presentation</vt:lpstr>
      <vt:lpstr>PowerPoint Presentation</vt:lpstr>
      <vt:lpstr>Hypothesis Testing </vt:lpstr>
      <vt:lpstr>PowerPoint Presentation</vt:lpstr>
      <vt:lpstr>PowerPoint Presentation</vt:lpstr>
      <vt:lpstr>PowerPoint Presentation</vt:lpstr>
      <vt:lpstr>Difference of means</vt:lpstr>
      <vt:lpstr>Student’s t-test </vt:lpstr>
      <vt:lpstr>PowerPoint Presentation</vt:lpstr>
      <vt:lpstr>PowerPoint Presentation</vt:lpstr>
      <vt:lpstr> Difference of Means</vt:lpstr>
      <vt:lpstr>PowerPoint Presentation</vt:lpstr>
      <vt:lpstr>PowerPoint Presentation</vt:lpstr>
      <vt:lpstr>PowerPoint Presentation</vt:lpstr>
      <vt:lpstr>PowerPoint Presentation</vt:lpstr>
      <vt:lpstr>Welch’s t-test</vt:lpstr>
      <vt:lpstr>PowerPoint Presentation</vt:lpstr>
      <vt:lpstr>PowerPoint Presentation</vt:lpstr>
      <vt:lpstr>PowerPoint Presentation</vt:lpstr>
      <vt:lpstr>Wilcoxon Rank-Sum Test</vt:lpstr>
      <vt:lpstr>Wilcoxon Rank-Sum Test</vt:lpstr>
      <vt:lpstr>Type I and Type II Errors</vt:lpstr>
      <vt:lpstr>PowerPoint Presentation</vt:lpstr>
      <vt:lpstr>PowerPoint Presentation</vt:lpstr>
      <vt:lpstr>PowerPoint Presentation</vt:lpstr>
      <vt:lpstr>Anova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&amp; Big Data Analytics Unit-I</dc:title>
  <dc:creator>Pavai</dc:creator>
  <cp:lastModifiedBy>Unknown User</cp:lastModifiedBy>
  <cp:revision>77</cp:revision>
  <dcterms:created xsi:type="dcterms:W3CDTF">2019-06-29T14:48:09Z</dcterms:created>
  <dcterms:modified xsi:type="dcterms:W3CDTF">2019-07-25T01:46:36Z</dcterms:modified>
</cp:coreProperties>
</file>